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5973"/>
    <a:srgbClr val="A64826"/>
    <a:srgbClr val="FFF9E7"/>
    <a:srgbClr val="D7B7A4"/>
    <a:srgbClr val="203864"/>
    <a:srgbClr val="FFFAEB"/>
    <a:srgbClr val="E9EBD1"/>
    <a:srgbClr val="EDDFD7"/>
    <a:srgbClr val="E9D9CF"/>
    <a:srgbClr val="E5D1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4" d="100"/>
          <a:sy n="104" d="100"/>
        </p:scale>
        <p:origin x="108"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D2CD-AF06-1699-D9AC-D4452AAAE9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D81C95-BB66-F4AC-F23C-70363A7D00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01502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D7B7A4">
            <a:alpha val="30000"/>
          </a:srgbClr>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2506E97-5C2D-3C3E-53FD-87712ECEA741}"/>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7586F2-F049-9C04-61C1-E4258A725B4C}"/>
              </a:ext>
            </a:extLst>
          </p:cNvPr>
          <p:cNvSpPr>
            <a:spLocks noGrp="1"/>
          </p:cNvSpPr>
          <p:nvPr>
            <p:ph type="title"/>
          </p:nvPr>
        </p:nvSpPr>
        <p:spPr>
          <a:xfrm>
            <a:off x="838199" y="523775"/>
            <a:ext cx="10515599" cy="1051025"/>
          </a:xfrm>
        </p:spPr>
        <p:txBody>
          <a:bodyPr>
            <a:normAutofit/>
          </a:bodyPr>
          <a:lstStyle>
            <a:lvl1pPr>
              <a:defRPr sz="4000">
                <a:solidFill>
                  <a:srgbClr val="203864"/>
                </a:solidFill>
                <a:latin typeface="Lato" panose="020F0502020204030203"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B372DDE-3718-1F31-B766-B1E1346DC317}"/>
              </a:ext>
            </a:extLst>
          </p:cNvPr>
          <p:cNvSpPr>
            <a:spLocks noGrp="1"/>
          </p:cNvSpPr>
          <p:nvPr>
            <p:ph idx="1"/>
          </p:nvPr>
        </p:nvSpPr>
        <p:spPr>
          <a:xfrm>
            <a:off x="838200" y="1754505"/>
            <a:ext cx="10515600" cy="4351338"/>
          </a:xfrm>
        </p:spPr>
        <p:txBody>
          <a:bodyPr/>
          <a:lstStyle>
            <a:lvl1pPr marL="228600" indent="-228600">
              <a:buClr>
                <a:srgbClr val="A64826"/>
              </a:buClr>
              <a:buFont typeface="Wingdings" panose="05000000000000000000" pitchFamily="2" charset="2"/>
              <a:buChar char="§"/>
              <a:defRPr>
                <a:solidFill>
                  <a:srgbClr val="203864"/>
                </a:solidFill>
                <a:latin typeface="Lato" panose="020F0502020204030203" pitchFamily="34" charset="0"/>
              </a:defRPr>
            </a:lvl1pPr>
            <a:lvl2pPr marL="685800" indent="-228600">
              <a:buClr>
                <a:srgbClr val="A64826"/>
              </a:buClr>
              <a:buFont typeface="Wingdings" panose="05000000000000000000" pitchFamily="2" charset="2"/>
              <a:buChar char="§"/>
              <a:defRPr>
                <a:solidFill>
                  <a:srgbClr val="203864"/>
                </a:solidFill>
                <a:latin typeface="Lato" panose="020F0502020204030203" pitchFamily="34" charset="0"/>
              </a:defRPr>
            </a:lvl2pPr>
            <a:lvl3pPr marL="1143000" indent="-228600">
              <a:buClr>
                <a:srgbClr val="A64826"/>
              </a:buClr>
              <a:buFont typeface="Wingdings" panose="05000000000000000000" pitchFamily="2" charset="2"/>
              <a:buChar char="§"/>
              <a:defRPr>
                <a:solidFill>
                  <a:srgbClr val="203864"/>
                </a:solidFill>
                <a:latin typeface="Lato" panose="020F0502020204030203" pitchFamily="34" charset="0"/>
              </a:defRPr>
            </a:lvl3pPr>
            <a:lvl4pPr marL="1600200" indent="-228600">
              <a:buClr>
                <a:srgbClr val="A64826"/>
              </a:buClr>
              <a:buFont typeface="Wingdings" panose="05000000000000000000" pitchFamily="2" charset="2"/>
              <a:buChar char="§"/>
              <a:defRPr>
                <a:solidFill>
                  <a:srgbClr val="203864"/>
                </a:solidFill>
                <a:latin typeface="Lato" panose="020F0502020204030203" pitchFamily="34" charset="0"/>
              </a:defRPr>
            </a:lvl4pPr>
            <a:lvl5pPr marL="2057400" indent="-228600">
              <a:buClr>
                <a:srgbClr val="A64826"/>
              </a:buClr>
              <a:buFont typeface="Wingdings" panose="05000000000000000000" pitchFamily="2" charset="2"/>
              <a:buChar char="§"/>
              <a:defRPr>
                <a:solidFill>
                  <a:srgbClr val="203864"/>
                </a:solidFill>
                <a:latin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2224F5F5-E423-2B22-BFE5-48693F7BE4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371136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39741E-C55C-016F-19BC-9F3DE75580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EFF8A9-511B-C728-783B-3AE4BA17BC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C9E592A-BCF6-575D-C875-269E5E64C498}"/>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240B3DE8-DA8B-2F93-2895-EE0D5EE12EB4}"/>
              </a:ext>
            </a:extLst>
          </p:cNvPr>
          <p:cNvSpPr txBox="1">
            <a:spLocks/>
          </p:cNvSpPr>
          <p:nvPr userDrawn="1"/>
        </p:nvSpPr>
        <p:spPr>
          <a:xfrm>
            <a:off x="838199" y="523775"/>
            <a:ext cx="10515599" cy="1051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203864"/>
                </a:solidFill>
                <a:latin typeface="+mj-lt"/>
                <a:ea typeface="+mj-ea"/>
                <a:cs typeface="+mj-cs"/>
              </a:defRPr>
            </a:lvl1pPr>
          </a:lstStyle>
          <a:p>
            <a:endParaRPr lang="en-US" dirty="0"/>
          </a:p>
        </p:txBody>
      </p:sp>
      <p:pic>
        <p:nvPicPr>
          <p:cNvPr id="12" name="Picture 11">
            <a:extLst>
              <a:ext uri="{FF2B5EF4-FFF2-40B4-BE49-F238E27FC236}">
                <a16:creationId xmlns:a16="http://schemas.microsoft.com/office/drawing/2014/main" id="{FF466E2E-D8C1-2DDE-3C95-71DB115D59D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139298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602B09-1C35-7D4F-6ACC-EA91FB66CD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D403A1-A28E-FB9F-30A9-B3EB342AA8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B8B6EE-6364-98B0-798B-8E2D23437F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F53B83-49C7-FD21-D619-CCA8C067F1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B6121DE3-823C-5BB5-38F8-6403CA5C76F3}"/>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805FF8EC-B293-4BCD-4087-BB4230BB8CA6}"/>
              </a:ext>
            </a:extLst>
          </p:cNvPr>
          <p:cNvSpPr>
            <a:spLocks noGrp="1"/>
          </p:cNvSpPr>
          <p:nvPr>
            <p:ph type="title"/>
          </p:nvPr>
        </p:nvSpPr>
        <p:spPr>
          <a:xfrm>
            <a:off x="838199" y="523775"/>
            <a:ext cx="10515599" cy="1051025"/>
          </a:xfrm>
        </p:spPr>
        <p:txBody>
          <a:bodyPr/>
          <a:lstStyle>
            <a:lvl1pPr>
              <a:defRPr>
                <a:solidFill>
                  <a:srgbClr val="203864"/>
                </a:solidFill>
              </a:defRPr>
            </a:lvl1pPr>
          </a:lstStyle>
          <a:p>
            <a:endParaRPr lang="en-US" dirty="0"/>
          </a:p>
        </p:txBody>
      </p:sp>
      <p:pic>
        <p:nvPicPr>
          <p:cNvPr id="14" name="Picture 13">
            <a:extLst>
              <a:ext uri="{FF2B5EF4-FFF2-40B4-BE49-F238E27FC236}">
                <a16:creationId xmlns:a16="http://schemas.microsoft.com/office/drawing/2014/main" id="{FC2967A5-18FC-5359-D8CB-E0CE03A167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392758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67656D3-3C65-DB94-C145-8FB9DF2C5B51}"/>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7552596-50B1-A119-CD44-686DFC7EC342}"/>
              </a:ext>
            </a:extLst>
          </p:cNvPr>
          <p:cNvSpPr>
            <a:spLocks noGrp="1"/>
          </p:cNvSpPr>
          <p:nvPr>
            <p:ph type="title"/>
          </p:nvPr>
        </p:nvSpPr>
        <p:spPr>
          <a:xfrm>
            <a:off x="838199" y="523775"/>
            <a:ext cx="10515599" cy="1051025"/>
          </a:xfrm>
        </p:spPr>
        <p:txBody>
          <a:bodyPr>
            <a:normAutofit/>
          </a:bodyPr>
          <a:lstStyle>
            <a:lvl1pPr>
              <a:defRPr sz="3600" b="1">
                <a:solidFill>
                  <a:srgbClr val="203864"/>
                </a:solidFill>
              </a:defRPr>
            </a:lvl1pPr>
          </a:lstStyle>
          <a:p>
            <a:endParaRPr lang="en-US" dirty="0"/>
          </a:p>
        </p:txBody>
      </p:sp>
      <p:pic>
        <p:nvPicPr>
          <p:cNvPr id="10" name="Picture 9">
            <a:extLst>
              <a:ext uri="{FF2B5EF4-FFF2-40B4-BE49-F238E27FC236}">
                <a16:creationId xmlns:a16="http://schemas.microsoft.com/office/drawing/2014/main" id="{58E50C1C-2351-E521-C715-9BA6758A38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1796940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71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FBE46-8E07-3DF8-BB12-F261E7D5049B}"/>
              </a:ext>
            </a:extLst>
          </p:cNvPr>
          <p:cNvSpPr>
            <a:spLocks noGrp="1"/>
          </p:cNvSpPr>
          <p:nvPr>
            <p:ph type="title"/>
          </p:nvPr>
        </p:nvSpPr>
        <p:spPr>
          <a:xfrm>
            <a:off x="839788" y="595004"/>
            <a:ext cx="3932237" cy="1213476"/>
          </a:xfrm>
        </p:spPr>
        <p:txBody>
          <a:bodyPr anchor="b"/>
          <a:lstStyle>
            <a:lvl1pPr>
              <a:defRPr sz="3200">
                <a:solidFill>
                  <a:srgbClr val="20386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5AF1016-8AB3-805D-C5EC-CFF6D6A8245C}"/>
              </a:ext>
            </a:extLst>
          </p:cNvPr>
          <p:cNvSpPr>
            <a:spLocks noGrp="1"/>
          </p:cNvSpPr>
          <p:nvPr>
            <p:ph idx="1"/>
          </p:nvPr>
        </p:nvSpPr>
        <p:spPr>
          <a:xfrm>
            <a:off x="5183188" y="1616755"/>
            <a:ext cx="6172200" cy="4252233"/>
          </a:xfrm>
        </p:spPr>
        <p:txBody>
          <a:bodyPr/>
          <a:lstStyle>
            <a:lvl1pPr marL="228600" indent="-228600">
              <a:buClr>
                <a:srgbClr val="A64826"/>
              </a:buClr>
              <a:buFont typeface="Wingdings" panose="05000000000000000000" pitchFamily="2" charset="2"/>
              <a:buChar char="§"/>
              <a:defRPr sz="3200">
                <a:solidFill>
                  <a:srgbClr val="203864"/>
                </a:solidFill>
              </a:defRPr>
            </a:lvl1pPr>
            <a:lvl2pPr marL="685800" indent="-228600">
              <a:buClr>
                <a:srgbClr val="A64826"/>
              </a:buClr>
              <a:buFont typeface="Wingdings" panose="05000000000000000000" pitchFamily="2" charset="2"/>
              <a:buChar char="§"/>
              <a:defRPr sz="2800">
                <a:solidFill>
                  <a:srgbClr val="203864"/>
                </a:solidFill>
              </a:defRPr>
            </a:lvl2pPr>
            <a:lvl3pPr marL="1143000" indent="-228600">
              <a:buClr>
                <a:srgbClr val="A64826"/>
              </a:buClr>
              <a:buFont typeface="Wingdings" panose="05000000000000000000" pitchFamily="2" charset="2"/>
              <a:buChar char="§"/>
              <a:defRPr sz="2400">
                <a:solidFill>
                  <a:srgbClr val="203864"/>
                </a:solidFill>
              </a:defRPr>
            </a:lvl3pPr>
            <a:lvl4pPr marL="1600200" indent="-228600">
              <a:buClr>
                <a:srgbClr val="A64826"/>
              </a:buClr>
              <a:buFont typeface="Wingdings" panose="05000000000000000000" pitchFamily="2" charset="2"/>
              <a:buChar char="§"/>
              <a:defRPr sz="2000">
                <a:solidFill>
                  <a:srgbClr val="203864"/>
                </a:solidFill>
              </a:defRPr>
            </a:lvl4pPr>
            <a:lvl5pPr marL="2057400" indent="-228600">
              <a:buClr>
                <a:srgbClr val="A64826"/>
              </a:buClr>
              <a:buFont typeface="Wingdings" panose="05000000000000000000" pitchFamily="2" charset="2"/>
              <a:buChar char="§"/>
              <a:defRPr sz="2000">
                <a:solidFill>
                  <a:srgbClr val="203864"/>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CFE1A25-E97B-DBD9-56D8-744E8C710BB9}"/>
              </a:ext>
            </a:extLst>
          </p:cNvPr>
          <p:cNvSpPr>
            <a:spLocks noGrp="1"/>
          </p:cNvSpPr>
          <p:nvPr>
            <p:ph type="body" sz="half" idx="2"/>
          </p:nvPr>
        </p:nvSpPr>
        <p:spPr>
          <a:xfrm>
            <a:off x="839788" y="2057400"/>
            <a:ext cx="3932237" cy="3811588"/>
          </a:xfrm>
        </p:spPr>
        <p:txBody>
          <a:bodyPr/>
          <a:lstStyle>
            <a:lvl1pPr marL="0" indent="0">
              <a:buNone/>
              <a:defRPr sz="1600">
                <a:solidFill>
                  <a:srgbClr val="20386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a16="http://schemas.microsoft.com/office/drawing/2014/main" id="{4EB41C31-9A11-2180-D734-DB4E7719AE4C}"/>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905E878-E907-73E4-5F25-6DDBE6420C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3631871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7B7A4">
            <a:alpha val="3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AAAD4E-4ED6-52EE-64FB-4CEA0D076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C49736A-71BA-35EA-2D58-3D43CC720D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5A4FE34-45C5-FA9B-6BD3-3CE84D74FA43}"/>
              </a:ext>
            </a:extLst>
          </p:cNvPr>
          <p:cNvSpPr/>
          <p:nvPr userDrawn="1"/>
        </p:nvSpPr>
        <p:spPr>
          <a:xfrm>
            <a:off x="0" y="6118950"/>
            <a:ext cx="12192000" cy="739050"/>
          </a:xfrm>
          <a:prstGeom prst="rect">
            <a:avLst/>
          </a:prstGeom>
          <a:solidFill>
            <a:srgbClr val="A64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2C1F122-0762-9C9D-2AA0-806D8CD476DB}"/>
              </a:ext>
            </a:extLst>
          </p:cNvPr>
          <p:cNvSpPr/>
          <p:nvPr userDrawn="1"/>
        </p:nvSpPr>
        <p:spPr>
          <a:xfrm>
            <a:off x="0" y="6176963"/>
            <a:ext cx="12192000" cy="676798"/>
          </a:xfrm>
          <a:prstGeom prst="rect">
            <a:avLst/>
          </a:prstGeom>
          <a:solidFill>
            <a:srgbClr val="3C59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8282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Lst>
  <p:txStyles>
    <p:titleStyle>
      <a:lvl1pPr algn="l" defTabSz="914400" rtl="0" eaLnBrk="1" latinLnBrk="0" hangingPunct="1">
        <a:lnSpc>
          <a:spcPct val="90000"/>
        </a:lnSpc>
        <a:spcBef>
          <a:spcPct val="0"/>
        </a:spcBef>
        <a:buNone/>
        <a:defRPr sz="4400" b="1" kern="1200">
          <a:solidFill>
            <a:srgbClr val="203864"/>
          </a:solidFill>
          <a:latin typeface="Lato" panose="020F0502020204030203" pitchFamily="34" charset="0"/>
          <a:ea typeface="+mj-ea"/>
          <a:cs typeface="+mj-cs"/>
        </a:defRPr>
      </a:lvl1pPr>
    </p:titleStyle>
    <p:body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chemeClr val="accent1">
              <a:lumMod val="50000"/>
            </a:schemeClr>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chemeClr val="accent1">
              <a:lumMod val="50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chemeClr val="accent1">
              <a:lumMod val="50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chemeClr val="accent1">
              <a:lumMod val="50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D7AC090B-7AF1-33EB-D998-3E1CA80A5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1120" y="4633716"/>
            <a:ext cx="3349759" cy="1185674"/>
          </a:xfrm>
          <a:prstGeom prst="rect">
            <a:avLst/>
          </a:prstGeom>
        </p:spPr>
      </p:pic>
      <p:sp>
        <p:nvSpPr>
          <p:cNvPr id="8" name="Title 7">
            <a:extLst>
              <a:ext uri="{FF2B5EF4-FFF2-40B4-BE49-F238E27FC236}">
                <a16:creationId xmlns:a16="http://schemas.microsoft.com/office/drawing/2014/main" id="{7A897A5C-5F7F-DCA8-5F4F-D53244E280D1}"/>
              </a:ext>
            </a:extLst>
          </p:cNvPr>
          <p:cNvSpPr>
            <a:spLocks noGrp="1"/>
          </p:cNvSpPr>
          <p:nvPr>
            <p:ph type="ctrTitle"/>
          </p:nvPr>
        </p:nvSpPr>
        <p:spPr>
          <a:xfrm>
            <a:off x="1516141" y="2224284"/>
            <a:ext cx="9159715" cy="778251"/>
          </a:xfrm>
        </p:spPr>
        <p:txBody>
          <a:bodyPr>
            <a:normAutofit/>
          </a:bodyPr>
          <a:lstStyle/>
          <a:p>
            <a:pPr algn="l"/>
            <a:r>
              <a:rPr lang="en-US" sz="4000" dirty="0"/>
              <a:t>Governing Boards and Advisory Councils</a:t>
            </a:r>
            <a:endParaRPr lang="en-US" sz="4400" dirty="0"/>
          </a:p>
        </p:txBody>
      </p:sp>
      <p:sp>
        <p:nvSpPr>
          <p:cNvPr id="10" name="Title 7">
            <a:extLst>
              <a:ext uri="{FF2B5EF4-FFF2-40B4-BE49-F238E27FC236}">
                <a16:creationId xmlns:a16="http://schemas.microsoft.com/office/drawing/2014/main" id="{9664209B-A9F5-0C84-D86E-F6ED71EDC802}"/>
              </a:ext>
            </a:extLst>
          </p:cNvPr>
          <p:cNvSpPr txBox="1">
            <a:spLocks/>
          </p:cNvSpPr>
          <p:nvPr/>
        </p:nvSpPr>
        <p:spPr>
          <a:xfrm>
            <a:off x="7071360" y="339444"/>
            <a:ext cx="447777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kern="1200">
                <a:solidFill>
                  <a:srgbClr val="203864"/>
                </a:solidFill>
                <a:latin typeface="Lato" panose="020F0502020204030203" pitchFamily="34" charset="0"/>
                <a:ea typeface="+mj-ea"/>
                <a:cs typeface="+mj-cs"/>
              </a:defRPr>
            </a:lvl1pPr>
          </a:lstStyle>
          <a:p>
            <a:pPr algn="l"/>
            <a:endParaRPr lang="en-US" sz="4000" dirty="0"/>
          </a:p>
        </p:txBody>
      </p:sp>
    </p:spTree>
    <p:extLst>
      <p:ext uri="{BB962C8B-B14F-4D97-AF65-F5344CB8AC3E}">
        <p14:creationId xmlns:p14="http://schemas.microsoft.com/office/powerpoint/2010/main" val="218606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B8A55-3F89-684E-3AF2-3DD60E549269}"/>
              </a:ext>
            </a:extLst>
          </p:cNvPr>
          <p:cNvSpPr>
            <a:spLocks noGrp="1"/>
          </p:cNvSpPr>
          <p:nvPr>
            <p:ph type="title"/>
          </p:nvPr>
        </p:nvSpPr>
        <p:spPr/>
        <p:txBody>
          <a:bodyPr/>
          <a:lstStyle/>
          <a:p>
            <a:r>
              <a:rPr lang="en-US" dirty="0"/>
              <a:t>Additional Information	</a:t>
            </a:r>
          </a:p>
        </p:txBody>
      </p:sp>
      <p:sp>
        <p:nvSpPr>
          <p:cNvPr id="3" name="Content Placeholder 2">
            <a:extLst>
              <a:ext uri="{FF2B5EF4-FFF2-40B4-BE49-F238E27FC236}">
                <a16:creationId xmlns:a16="http://schemas.microsoft.com/office/drawing/2014/main" id="{8149ED18-6A9C-2E27-275B-F44C42728C20}"/>
              </a:ext>
            </a:extLst>
          </p:cNvPr>
          <p:cNvSpPr>
            <a:spLocks noGrp="1"/>
          </p:cNvSpPr>
          <p:nvPr>
            <p:ph idx="1"/>
          </p:nvPr>
        </p:nvSpPr>
        <p:spPr/>
        <p:txBody>
          <a:bodyPr/>
          <a:lstStyle/>
          <a:p>
            <a:r>
              <a:rPr lang="en-US" sz="2800" dirty="0"/>
              <a:t>Paid staff of the agency should not be members of the Advisory Board.</a:t>
            </a:r>
          </a:p>
          <a:p>
            <a:r>
              <a:rPr lang="en-US" sz="2800" dirty="0"/>
              <a:t>Individuals who volunteer for the organization are allowed to serve</a:t>
            </a:r>
          </a:p>
        </p:txBody>
      </p:sp>
    </p:spTree>
    <p:extLst>
      <p:ext uri="{BB962C8B-B14F-4D97-AF65-F5344CB8AC3E}">
        <p14:creationId xmlns:p14="http://schemas.microsoft.com/office/powerpoint/2010/main" val="3482207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73D96-E171-08FE-E045-98280AE44554}"/>
              </a:ext>
            </a:extLst>
          </p:cNvPr>
          <p:cNvSpPr>
            <a:spLocks noGrp="1"/>
          </p:cNvSpPr>
          <p:nvPr>
            <p:ph type="title"/>
          </p:nvPr>
        </p:nvSpPr>
        <p:spPr/>
        <p:txBody>
          <a:bodyPr/>
          <a:lstStyle/>
          <a:p>
            <a:r>
              <a:rPr lang="en-US" dirty="0"/>
              <a:t>Purpose of Advisory Council</a:t>
            </a:r>
          </a:p>
        </p:txBody>
      </p:sp>
      <p:sp>
        <p:nvSpPr>
          <p:cNvPr id="3" name="Content Placeholder 2">
            <a:extLst>
              <a:ext uri="{FF2B5EF4-FFF2-40B4-BE49-F238E27FC236}">
                <a16:creationId xmlns:a16="http://schemas.microsoft.com/office/drawing/2014/main" id="{51982BC3-1F7D-A93A-9412-39F14F4E6B00}"/>
              </a:ext>
            </a:extLst>
          </p:cNvPr>
          <p:cNvSpPr>
            <a:spLocks noGrp="1"/>
          </p:cNvSpPr>
          <p:nvPr>
            <p:ph idx="1"/>
          </p:nvPr>
        </p:nvSpPr>
        <p:spPr/>
        <p:txBody>
          <a:bodyPr/>
          <a:lstStyle/>
          <a:p>
            <a:r>
              <a:rPr lang="en-US" sz="2400" dirty="0"/>
              <a:t>Advisory Council shall advise the AAA relative to</a:t>
            </a:r>
          </a:p>
          <a:p>
            <a:pPr lvl="1"/>
            <a:r>
              <a:rPr lang="en-US" sz="2400" dirty="0"/>
              <a:t>Developing and administering the area plan</a:t>
            </a:r>
          </a:p>
          <a:p>
            <a:pPr lvl="1"/>
            <a:r>
              <a:rPr lang="en-US" sz="2400" dirty="0"/>
              <a:t>Conducting public hearings</a:t>
            </a:r>
          </a:p>
          <a:p>
            <a:pPr lvl="1"/>
            <a:r>
              <a:rPr lang="en-US" sz="2400" dirty="0"/>
              <a:t>Representing the interest of older persons</a:t>
            </a:r>
          </a:p>
          <a:p>
            <a:pPr lvl="1"/>
            <a:r>
              <a:rPr lang="en-US" sz="2400" dirty="0"/>
              <a:t>Reviewing and commenting on all community policies, programs and actions which affect older persons with the intent of assuring maximum coordination and responsiveness to older persons</a:t>
            </a:r>
          </a:p>
          <a:p>
            <a:pPr lvl="1"/>
            <a:r>
              <a:rPr lang="en-US" sz="2400" dirty="0"/>
              <a:t>Assisting the AAA with its mandate to advocate for all older individuals</a:t>
            </a:r>
          </a:p>
        </p:txBody>
      </p:sp>
    </p:spTree>
    <p:extLst>
      <p:ext uri="{BB962C8B-B14F-4D97-AF65-F5344CB8AC3E}">
        <p14:creationId xmlns:p14="http://schemas.microsoft.com/office/powerpoint/2010/main" val="560782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4644C-2669-F7A2-A615-AB11FFD3651D}"/>
              </a:ext>
            </a:extLst>
          </p:cNvPr>
          <p:cNvSpPr>
            <a:spLocks noGrp="1"/>
          </p:cNvSpPr>
          <p:nvPr>
            <p:ph type="title"/>
          </p:nvPr>
        </p:nvSpPr>
        <p:spPr/>
        <p:txBody>
          <a:bodyPr/>
          <a:lstStyle/>
          <a:p>
            <a:r>
              <a:rPr lang="en-US" dirty="0"/>
              <a:t>Bylaws</a:t>
            </a:r>
          </a:p>
        </p:txBody>
      </p:sp>
      <p:sp>
        <p:nvSpPr>
          <p:cNvPr id="3" name="Content Placeholder 2">
            <a:extLst>
              <a:ext uri="{FF2B5EF4-FFF2-40B4-BE49-F238E27FC236}">
                <a16:creationId xmlns:a16="http://schemas.microsoft.com/office/drawing/2014/main" id="{0B4D8226-F7CF-4F2E-8CF7-FA0A66118095}"/>
              </a:ext>
            </a:extLst>
          </p:cNvPr>
          <p:cNvSpPr>
            <a:spLocks noGrp="1"/>
          </p:cNvSpPr>
          <p:nvPr>
            <p:ph idx="1"/>
          </p:nvPr>
        </p:nvSpPr>
        <p:spPr/>
        <p:txBody>
          <a:bodyPr/>
          <a:lstStyle/>
          <a:p>
            <a:r>
              <a:rPr lang="en-US" sz="2800" dirty="0"/>
              <a:t>Advisory Council shall meet at least quarterly</a:t>
            </a:r>
          </a:p>
          <a:p>
            <a:pPr lvl="1"/>
            <a:r>
              <a:rPr lang="en-US" sz="2800" dirty="0"/>
              <a:t>All meetings and public hearings are to be held in compliance with FOIA</a:t>
            </a:r>
          </a:p>
          <a:p>
            <a:pPr lvl="1"/>
            <a:r>
              <a:rPr lang="en-US" sz="2800" dirty="0"/>
              <a:t>Minutes of all meetings are to be kept in accordance with FOIA</a:t>
            </a:r>
          </a:p>
        </p:txBody>
      </p:sp>
    </p:spTree>
    <p:extLst>
      <p:ext uri="{BB962C8B-B14F-4D97-AF65-F5344CB8AC3E}">
        <p14:creationId xmlns:p14="http://schemas.microsoft.com/office/powerpoint/2010/main" val="183475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053E3-6BBB-59C0-96AF-FFA6F371EE62}"/>
              </a:ext>
            </a:extLst>
          </p:cNvPr>
          <p:cNvSpPr>
            <a:spLocks noGrp="1"/>
          </p:cNvSpPr>
          <p:nvPr>
            <p:ph type="title"/>
          </p:nvPr>
        </p:nvSpPr>
        <p:spPr/>
        <p:txBody>
          <a:bodyPr/>
          <a:lstStyle/>
          <a:p>
            <a:r>
              <a:rPr lang="en-US" dirty="0"/>
              <a:t>Bylaw Minimum Requirements	</a:t>
            </a:r>
          </a:p>
        </p:txBody>
      </p:sp>
      <p:sp>
        <p:nvSpPr>
          <p:cNvPr id="3" name="Content Placeholder 2">
            <a:extLst>
              <a:ext uri="{FF2B5EF4-FFF2-40B4-BE49-F238E27FC236}">
                <a16:creationId xmlns:a16="http://schemas.microsoft.com/office/drawing/2014/main" id="{EF25E5D7-F418-A9C6-5AB5-9321F3E8006A}"/>
              </a:ext>
            </a:extLst>
          </p:cNvPr>
          <p:cNvSpPr>
            <a:spLocks noGrp="1"/>
          </p:cNvSpPr>
          <p:nvPr>
            <p:ph idx="1"/>
          </p:nvPr>
        </p:nvSpPr>
        <p:spPr/>
        <p:txBody>
          <a:bodyPr/>
          <a:lstStyle/>
          <a:p>
            <a:pPr marL="0" indent="0">
              <a:buNone/>
            </a:pPr>
            <a:r>
              <a:rPr lang="en-US" sz="2800" dirty="0"/>
              <a:t>Bylaws MUST set forth:</a:t>
            </a:r>
          </a:p>
          <a:p>
            <a:r>
              <a:rPr lang="en-US" sz="2800" dirty="0"/>
              <a:t>Function and responsibilities of the Advisory Board</a:t>
            </a:r>
          </a:p>
          <a:p>
            <a:r>
              <a:rPr lang="en-US" sz="2800" dirty="0"/>
              <a:t>Election of officers and establishment of standing committees with a clear statement of the authority and responsibilities of each officer and committee</a:t>
            </a:r>
          </a:p>
          <a:p>
            <a:r>
              <a:rPr lang="en-US" sz="2800" dirty="0"/>
              <a:t>Process of appointment and removal of members</a:t>
            </a:r>
          </a:p>
          <a:p>
            <a:r>
              <a:rPr lang="en-US" sz="2800" dirty="0"/>
              <a:t>Relationship of Advisory Council to Governing Board, and procedures to be followed to express the views of the Council to the Board</a:t>
            </a:r>
          </a:p>
          <a:p>
            <a:endParaRPr lang="en-US" dirty="0"/>
          </a:p>
        </p:txBody>
      </p:sp>
    </p:spTree>
    <p:extLst>
      <p:ext uri="{BB962C8B-B14F-4D97-AF65-F5344CB8AC3E}">
        <p14:creationId xmlns:p14="http://schemas.microsoft.com/office/powerpoint/2010/main" val="3061225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053E3-6BBB-59C0-96AF-FFA6F371EE62}"/>
              </a:ext>
            </a:extLst>
          </p:cNvPr>
          <p:cNvSpPr>
            <a:spLocks noGrp="1"/>
          </p:cNvSpPr>
          <p:nvPr>
            <p:ph type="title"/>
          </p:nvPr>
        </p:nvSpPr>
        <p:spPr/>
        <p:txBody>
          <a:bodyPr/>
          <a:lstStyle/>
          <a:p>
            <a:r>
              <a:rPr lang="en-US" dirty="0"/>
              <a:t>Bylaw Minimum Requirements	</a:t>
            </a:r>
          </a:p>
        </p:txBody>
      </p:sp>
      <p:sp>
        <p:nvSpPr>
          <p:cNvPr id="3" name="Content Placeholder 2">
            <a:extLst>
              <a:ext uri="{FF2B5EF4-FFF2-40B4-BE49-F238E27FC236}">
                <a16:creationId xmlns:a16="http://schemas.microsoft.com/office/drawing/2014/main" id="{EF25E5D7-F418-A9C6-5AB5-9321F3E8006A}"/>
              </a:ext>
            </a:extLst>
          </p:cNvPr>
          <p:cNvSpPr>
            <a:spLocks noGrp="1"/>
          </p:cNvSpPr>
          <p:nvPr>
            <p:ph idx="1"/>
          </p:nvPr>
        </p:nvSpPr>
        <p:spPr/>
        <p:txBody>
          <a:bodyPr/>
          <a:lstStyle/>
          <a:p>
            <a:r>
              <a:rPr lang="en-US" sz="2800" dirty="0"/>
              <a:t>Procedures for amending bylaws by more than a simple majority</a:t>
            </a:r>
          </a:p>
          <a:p>
            <a:r>
              <a:rPr lang="en-US" sz="2800" dirty="0"/>
              <a:t>Regular, at least quarterly, meeting requirements</a:t>
            </a:r>
          </a:p>
          <a:p>
            <a:r>
              <a:rPr lang="en-US" sz="2800" dirty="0"/>
              <a:t>Procedures for conducting a meeting to public participation in accordance with the Virginia Freedom of Information Act</a:t>
            </a:r>
          </a:p>
          <a:p>
            <a:r>
              <a:rPr lang="en-US" sz="2800" dirty="0"/>
              <a:t>Minutes of the Advisory Board are to be kept in accordance with the agency’s Document Retention and Destruction Policy/Records Management Policy</a:t>
            </a:r>
          </a:p>
        </p:txBody>
      </p:sp>
    </p:spTree>
    <p:extLst>
      <p:ext uri="{BB962C8B-B14F-4D97-AF65-F5344CB8AC3E}">
        <p14:creationId xmlns:p14="http://schemas.microsoft.com/office/powerpoint/2010/main" val="277955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B2AB7-758B-BBE8-9254-182A0467ACA8}"/>
              </a:ext>
            </a:extLst>
          </p:cNvPr>
          <p:cNvSpPr>
            <a:spLocks noGrp="1"/>
          </p:cNvSpPr>
          <p:nvPr>
            <p:ph type="title"/>
          </p:nvPr>
        </p:nvSpPr>
        <p:spPr/>
        <p:txBody>
          <a:bodyPr/>
          <a:lstStyle/>
          <a:p>
            <a:r>
              <a:rPr lang="en-US" dirty="0"/>
              <a:t>Governing Board</a:t>
            </a:r>
          </a:p>
        </p:txBody>
      </p:sp>
      <p:sp>
        <p:nvSpPr>
          <p:cNvPr id="3" name="Content Placeholder 2">
            <a:extLst>
              <a:ext uri="{FF2B5EF4-FFF2-40B4-BE49-F238E27FC236}">
                <a16:creationId xmlns:a16="http://schemas.microsoft.com/office/drawing/2014/main" id="{2CDEFD39-1ED8-F70C-AA4C-113078FC957C}"/>
              </a:ext>
            </a:extLst>
          </p:cNvPr>
          <p:cNvSpPr>
            <a:spLocks noGrp="1"/>
          </p:cNvSpPr>
          <p:nvPr>
            <p:ph idx="1"/>
          </p:nvPr>
        </p:nvSpPr>
        <p:spPr/>
        <p:txBody>
          <a:bodyPr/>
          <a:lstStyle/>
          <a:p>
            <a:r>
              <a:rPr lang="en-US" sz="2800" dirty="0"/>
              <a:t>When the AAA is a private nonprofit or a joint exercise of powers, it will have a Governing Board</a:t>
            </a:r>
          </a:p>
          <a:p>
            <a:r>
              <a:rPr lang="en-US" sz="2800" dirty="0"/>
              <a:t>Legal body with authority derived by charter from the state, or from the joint exercise of powers agreement</a:t>
            </a:r>
          </a:p>
          <a:p>
            <a:r>
              <a:rPr lang="en-US" sz="2800" dirty="0"/>
              <a:t>Many local governments play an important role in appointing members to current Governing Boards</a:t>
            </a:r>
          </a:p>
        </p:txBody>
      </p:sp>
    </p:spTree>
    <p:extLst>
      <p:ext uri="{BB962C8B-B14F-4D97-AF65-F5344CB8AC3E}">
        <p14:creationId xmlns:p14="http://schemas.microsoft.com/office/powerpoint/2010/main" val="199293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E158A-1EA9-16F4-3018-D02E273DFECA}"/>
              </a:ext>
            </a:extLst>
          </p:cNvPr>
          <p:cNvSpPr>
            <a:spLocks noGrp="1"/>
          </p:cNvSpPr>
          <p:nvPr>
            <p:ph type="title"/>
          </p:nvPr>
        </p:nvSpPr>
        <p:spPr/>
        <p:txBody>
          <a:bodyPr/>
          <a:lstStyle/>
          <a:p>
            <a:r>
              <a:rPr lang="en-US" dirty="0"/>
              <a:t>Governing Board Membership</a:t>
            </a:r>
          </a:p>
        </p:txBody>
      </p:sp>
      <p:sp>
        <p:nvSpPr>
          <p:cNvPr id="3" name="Content Placeholder 2">
            <a:extLst>
              <a:ext uri="{FF2B5EF4-FFF2-40B4-BE49-F238E27FC236}">
                <a16:creationId xmlns:a16="http://schemas.microsoft.com/office/drawing/2014/main" id="{CCF24384-1FF2-463D-57B9-EF19C389F0B8}"/>
              </a:ext>
            </a:extLst>
          </p:cNvPr>
          <p:cNvSpPr>
            <a:spLocks noGrp="1"/>
          </p:cNvSpPr>
          <p:nvPr>
            <p:ph idx="1"/>
          </p:nvPr>
        </p:nvSpPr>
        <p:spPr/>
        <p:txBody>
          <a:bodyPr/>
          <a:lstStyle/>
          <a:p>
            <a:r>
              <a:rPr lang="en-US" sz="2800" dirty="0"/>
              <a:t>Should be identified in bylaws</a:t>
            </a:r>
          </a:p>
          <a:p>
            <a:r>
              <a:rPr lang="en-US" sz="2800" dirty="0"/>
              <a:t>Most AAAs have one or more appointments made by the local city or county Board of Supervisors</a:t>
            </a:r>
          </a:p>
          <a:p>
            <a:r>
              <a:rPr lang="en-US" sz="2800" dirty="0"/>
              <a:t>Good practice to have ONE representative from the Governing Board that is a member of the Advisory Council. (Generally, Board representation is the Chair of the Advisory Council)</a:t>
            </a:r>
          </a:p>
        </p:txBody>
      </p:sp>
    </p:spTree>
    <p:extLst>
      <p:ext uri="{BB962C8B-B14F-4D97-AF65-F5344CB8AC3E}">
        <p14:creationId xmlns:p14="http://schemas.microsoft.com/office/powerpoint/2010/main" val="357073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16139-C063-7D8C-0CF3-9A4C9B8ED704}"/>
              </a:ext>
            </a:extLst>
          </p:cNvPr>
          <p:cNvSpPr>
            <a:spLocks noGrp="1"/>
          </p:cNvSpPr>
          <p:nvPr>
            <p:ph type="title"/>
          </p:nvPr>
        </p:nvSpPr>
        <p:spPr/>
        <p:txBody>
          <a:bodyPr>
            <a:normAutofit/>
          </a:bodyPr>
          <a:lstStyle/>
          <a:p>
            <a:r>
              <a:rPr lang="en-US" sz="2400" dirty="0"/>
              <a:t>Governing Board Member Legal Responsibility</a:t>
            </a:r>
          </a:p>
        </p:txBody>
      </p:sp>
      <p:sp>
        <p:nvSpPr>
          <p:cNvPr id="3" name="Content Placeholder 2">
            <a:extLst>
              <a:ext uri="{FF2B5EF4-FFF2-40B4-BE49-F238E27FC236}">
                <a16:creationId xmlns:a16="http://schemas.microsoft.com/office/drawing/2014/main" id="{84E1DA7C-6E09-6D6B-64BD-32E48B259906}"/>
              </a:ext>
            </a:extLst>
          </p:cNvPr>
          <p:cNvSpPr>
            <a:spLocks noGrp="1"/>
          </p:cNvSpPr>
          <p:nvPr>
            <p:ph idx="1"/>
          </p:nvPr>
        </p:nvSpPr>
        <p:spPr/>
        <p:txBody>
          <a:bodyPr/>
          <a:lstStyle/>
          <a:p>
            <a:r>
              <a:rPr lang="en-US" dirty="0"/>
              <a:t>The Board is the principal policy making unit of the AAA.</a:t>
            </a:r>
          </a:p>
          <a:p>
            <a:r>
              <a:rPr lang="en-US" dirty="0"/>
              <a:t>AAA Board is autonomous, bound by</a:t>
            </a:r>
          </a:p>
          <a:p>
            <a:pPr lvl="1"/>
            <a:r>
              <a:rPr lang="en-US" dirty="0"/>
              <a:t>Legal responsibilities under its charter and bylaws</a:t>
            </a:r>
          </a:p>
          <a:p>
            <a:pPr lvl="1"/>
            <a:r>
              <a:rPr lang="en-US" dirty="0"/>
              <a:t>Contractual agreements with State and local agencies</a:t>
            </a:r>
          </a:p>
          <a:p>
            <a:pPr marL="228600" lvl="1">
              <a:spcBef>
                <a:spcPts val="1000"/>
              </a:spcBef>
            </a:pPr>
            <a:r>
              <a:rPr lang="en-US" sz="2800" dirty="0"/>
              <a:t>AAA Board is obligated to:</a:t>
            </a:r>
          </a:p>
          <a:p>
            <a:pPr marL="685800" lvl="2">
              <a:spcBef>
                <a:spcPts val="1000"/>
              </a:spcBef>
            </a:pPr>
            <a:r>
              <a:rPr lang="en-US" sz="2400" dirty="0"/>
              <a:t>Fulfill the purposes stated in its charter</a:t>
            </a:r>
          </a:p>
          <a:p>
            <a:pPr marL="685800" lvl="2">
              <a:spcBef>
                <a:spcPts val="1000"/>
              </a:spcBef>
            </a:pPr>
            <a:r>
              <a:rPr lang="en-US" sz="2400" dirty="0"/>
              <a:t>Accomplish goals and objectives outlined in the Area Plan</a:t>
            </a:r>
          </a:p>
        </p:txBody>
      </p:sp>
    </p:spTree>
    <p:extLst>
      <p:ext uri="{BB962C8B-B14F-4D97-AF65-F5344CB8AC3E}">
        <p14:creationId xmlns:p14="http://schemas.microsoft.com/office/powerpoint/2010/main" val="1112474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AB4D7-C44A-FCC2-E9FE-7782614221DF}"/>
              </a:ext>
            </a:extLst>
          </p:cNvPr>
          <p:cNvSpPr>
            <a:spLocks noGrp="1"/>
          </p:cNvSpPr>
          <p:nvPr>
            <p:ph type="title"/>
          </p:nvPr>
        </p:nvSpPr>
        <p:spPr/>
        <p:txBody>
          <a:bodyPr>
            <a:normAutofit/>
          </a:bodyPr>
          <a:lstStyle/>
          <a:p>
            <a:r>
              <a:rPr lang="en-US" sz="3600" dirty="0"/>
              <a:t>Bylaws-Minimum Requirements</a:t>
            </a:r>
          </a:p>
        </p:txBody>
      </p:sp>
      <p:sp>
        <p:nvSpPr>
          <p:cNvPr id="3" name="Content Placeholder 2">
            <a:extLst>
              <a:ext uri="{FF2B5EF4-FFF2-40B4-BE49-F238E27FC236}">
                <a16:creationId xmlns:a16="http://schemas.microsoft.com/office/drawing/2014/main" id="{692FCA4C-600E-304C-7F5F-E2D7F64015C2}"/>
              </a:ext>
            </a:extLst>
          </p:cNvPr>
          <p:cNvSpPr>
            <a:spLocks noGrp="1"/>
          </p:cNvSpPr>
          <p:nvPr>
            <p:ph idx="1"/>
          </p:nvPr>
        </p:nvSpPr>
        <p:spPr/>
        <p:txBody>
          <a:bodyPr/>
          <a:lstStyle/>
          <a:p>
            <a:r>
              <a:rPr lang="en-US" sz="3200" dirty="0"/>
              <a:t>Bylaws must be written and address:</a:t>
            </a:r>
          </a:p>
          <a:p>
            <a:pPr lvl="1"/>
            <a:r>
              <a:rPr lang="en-US" sz="2000" dirty="0"/>
              <a:t>The duties and responsibilities of the Governing Board</a:t>
            </a:r>
          </a:p>
          <a:p>
            <a:pPr lvl="1"/>
            <a:r>
              <a:rPr lang="en-US" sz="2000" dirty="0"/>
              <a:t>The process for appointment and removal of members of the Board, with provisions for:	</a:t>
            </a:r>
          </a:p>
          <a:p>
            <a:pPr lvl="2"/>
            <a:r>
              <a:rPr lang="en-US" sz="2000" dirty="0"/>
              <a:t>Representation of the political jurisdictions served by the AAA</a:t>
            </a:r>
          </a:p>
          <a:p>
            <a:pPr lvl="2"/>
            <a:r>
              <a:rPr lang="en-US" sz="2000" dirty="0"/>
              <a:t>Time-limited periods for appointment</a:t>
            </a:r>
          </a:p>
          <a:p>
            <a:pPr lvl="2"/>
            <a:r>
              <a:rPr lang="en-US" sz="2000" dirty="0"/>
              <a:t>Renewal of appointments</a:t>
            </a:r>
          </a:p>
          <a:p>
            <a:pPr lvl="2"/>
            <a:r>
              <a:rPr lang="en-US" sz="2000" dirty="0"/>
              <a:t>Rotation of the Board Officers</a:t>
            </a:r>
          </a:p>
          <a:p>
            <a:pPr lvl="2"/>
            <a:r>
              <a:rPr lang="en-US" sz="2000" dirty="0"/>
              <a:t>Replacement of members who are unable or unwilling to serve</a:t>
            </a:r>
          </a:p>
          <a:p>
            <a:pPr lvl="1"/>
            <a:r>
              <a:rPr lang="en-US" sz="2000" dirty="0"/>
              <a:t>The election of officers, with a clear statement of the authority and responsibilities of each</a:t>
            </a:r>
          </a:p>
        </p:txBody>
      </p:sp>
    </p:spTree>
    <p:extLst>
      <p:ext uri="{BB962C8B-B14F-4D97-AF65-F5344CB8AC3E}">
        <p14:creationId xmlns:p14="http://schemas.microsoft.com/office/powerpoint/2010/main" val="503298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D34D0-9434-8E8B-B9A3-4F84089FE656}"/>
              </a:ext>
            </a:extLst>
          </p:cNvPr>
          <p:cNvSpPr>
            <a:spLocks noGrp="1"/>
          </p:cNvSpPr>
          <p:nvPr>
            <p:ph type="title"/>
          </p:nvPr>
        </p:nvSpPr>
        <p:spPr/>
        <p:txBody>
          <a:bodyPr/>
          <a:lstStyle/>
          <a:p>
            <a:r>
              <a:rPr lang="en-US" dirty="0"/>
              <a:t>Bylaws</a:t>
            </a:r>
          </a:p>
        </p:txBody>
      </p:sp>
      <p:sp>
        <p:nvSpPr>
          <p:cNvPr id="3" name="Content Placeholder 2">
            <a:extLst>
              <a:ext uri="{FF2B5EF4-FFF2-40B4-BE49-F238E27FC236}">
                <a16:creationId xmlns:a16="http://schemas.microsoft.com/office/drawing/2014/main" id="{03A3DC8B-EB74-DDBE-8B5A-3C0C2AF1D7A5}"/>
              </a:ext>
            </a:extLst>
          </p:cNvPr>
          <p:cNvSpPr>
            <a:spLocks noGrp="1"/>
          </p:cNvSpPr>
          <p:nvPr>
            <p:ph idx="1"/>
          </p:nvPr>
        </p:nvSpPr>
        <p:spPr>
          <a:xfrm>
            <a:off x="838200" y="1754505"/>
            <a:ext cx="10515600" cy="4487269"/>
          </a:xfrm>
        </p:spPr>
        <p:txBody>
          <a:bodyPr>
            <a:normAutofit fontScale="92500" lnSpcReduction="20000"/>
          </a:bodyPr>
          <a:lstStyle/>
          <a:p>
            <a:pPr lvl="1"/>
            <a:r>
              <a:rPr lang="en-US" sz="2800" dirty="0"/>
              <a:t>The establishment of standing committees, with a clear statement of the authority and responsibilities of each committee</a:t>
            </a:r>
          </a:p>
          <a:p>
            <a:pPr lvl="1"/>
            <a:r>
              <a:rPr lang="en-US" sz="2800" dirty="0"/>
              <a:t>The relationship between the Governing Board and the Executive Director</a:t>
            </a:r>
          </a:p>
          <a:p>
            <a:pPr lvl="1"/>
            <a:r>
              <a:rPr lang="en-US" sz="2800" dirty="0"/>
              <a:t>The relationship between the Governing Board and the Advisory Council, with procedures for how the Governing Board will consider the views of the Advisory Council in the execution of its responsibilities</a:t>
            </a:r>
          </a:p>
          <a:p>
            <a:pPr lvl="1"/>
            <a:r>
              <a:rPr lang="en-US" sz="2800" dirty="0"/>
              <a:t>Frequency of meetings; quorum;</a:t>
            </a:r>
          </a:p>
          <a:p>
            <a:pPr lvl="1"/>
            <a:r>
              <a:rPr lang="en-US" sz="2800" dirty="0"/>
              <a:t>Procedures for amending the bylaws by more than a simple majority; and </a:t>
            </a:r>
          </a:p>
          <a:p>
            <a:pPr lvl="1"/>
            <a:r>
              <a:rPr lang="en-US" sz="2800" dirty="0"/>
              <a:t>Procedures for closing a meeting to the public in accordance with the Virginia Freedom of Information Act</a:t>
            </a:r>
          </a:p>
        </p:txBody>
      </p:sp>
    </p:spTree>
    <p:extLst>
      <p:ext uri="{BB962C8B-B14F-4D97-AF65-F5344CB8AC3E}">
        <p14:creationId xmlns:p14="http://schemas.microsoft.com/office/powerpoint/2010/main" val="3952280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DE8F1-7FC6-AC4C-2D02-38775DD1C139}"/>
              </a:ext>
            </a:extLst>
          </p:cNvPr>
          <p:cNvSpPr>
            <a:spLocks noGrp="1"/>
          </p:cNvSpPr>
          <p:nvPr>
            <p:ph type="title"/>
          </p:nvPr>
        </p:nvSpPr>
        <p:spPr/>
        <p:txBody>
          <a:bodyPr>
            <a:normAutofit/>
          </a:bodyPr>
          <a:lstStyle/>
          <a:p>
            <a:r>
              <a:rPr lang="en-US" sz="3600" dirty="0"/>
              <a:t>Types of Area Agencies on Aging</a:t>
            </a:r>
          </a:p>
        </p:txBody>
      </p:sp>
      <p:sp>
        <p:nvSpPr>
          <p:cNvPr id="3" name="Content Placeholder 2">
            <a:extLst>
              <a:ext uri="{FF2B5EF4-FFF2-40B4-BE49-F238E27FC236}">
                <a16:creationId xmlns:a16="http://schemas.microsoft.com/office/drawing/2014/main" id="{56DA655A-5C13-8FD1-0FB8-193405BAE001}"/>
              </a:ext>
            </a:extLst>
          </p:cNvPr>
          <p:cNvSpPr>
            <a:spLocks noGrp="1"/>
          </p:cNvSpPr>
          <p:nvPr>
            <p:ph idx="1"/>
          </p:nvPr>
        </p:nvSpPr>
        <p:spPr/>
        <p:txBody>
          <a:bodyPr/>
          <a:lstStyle/>
          <a:p>
            <a:pPr marL="228600" lvl="1"/>
            <a:r>
              <a:rPr lang="en-US" sz="2800" dirty="0"/>
              <a:t>Private-nonstock, Nonprofit, 501©3</a:t>
            </a:r>
          </a:p>
          <a:p>
            <a:pPr lvl="1"/>
            <a:r>
              <a:rPr lang="en-US" sz="2000" dirty="0"/>
              <a:t>Fourteen in Virginia</a:t>
            </a:r>
          </a:p>
          <a:p>
            <a:pPr marL="228600" lvl="1"/>
            <a:r>
              <a:rPr lang="en-US" sz="2800" dirty="0"/>
              <a:t>Joint Exercise of Powers</a:t>
            </a:r>
          </a:p>
          <a:p>
            <a:pPr lvl="1"/>
            <a:r>
              <a:rPr lang="en-US" sz="2000" dirty="0"/>
              <a:t>Five in Virginia</a:t>
            </a:r>
          </a:p>
          <a:p>
            <a:pPr marL="228600" lvl="1">
              <a:spcBef>
                <a:spcPts val="1000"/>
              </a:spcBef>
            </a:pPr>
            <a:r>
              <a:rPr lang="en-US" sz="2800" dirty="0"/>
              <a:t>Branches of County or City Government</a:t>
            </a:r>
          </a:p>
          <a:p>
            <a:pPr marL="628650" lvl="2"/>
            <a:r>
              <a:rPr lang="en-US" sz="2000" dirty="0"/>
              <a:t>Five in Virginia</a:t>
            </a:r>
          </a:p>
          <a:p>
            <a:pPr marL="228600" lvl="1"/>
            <a:r>
              <a:rPr lang="en-US" sz="2800" dirty="0"/>
              <a:t>Community Services Board</a:t>
            </a:r>
          </a:p>
          <a:p>
            <a:pPr marL="628650" lvl="2"/>
            <a:r>
              <a:rPr lang="en-US" sz="2000" dirty="0"/>
              <a:t>One in Virginia</a:t>
            </a:r>
          </a:p>
        </p:txBody>
      </p:sp>
    </p:spTree>
    <p:extLst>
      <p:ext uri="{BB962C8B-B14F-4D97-AF65-F5344CB8AC3E}">
        <p14:creationId xmlns:p14="http://schemas.microsoft.com/office/powerpoint/2010/main" val="446276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9375B-8F73-93DF-66C0-A6E4CABF95B9}"/>
              </a:ext>
            </a:extLst>
          </p:cNvPr>
          <p:cNvSpPr>
            <a:spLocks noGrp="1"/>
          </p:cNvSpPr>
          <p:nvPr>
            <p:ph type="title"/>
          </p:nvPr>
        </p:nvSpPr>
        <p:spPr>
          <a:xfrm>
            <a:off x="2984720" y="2903487"/>
            <a:ext cx="6222560" cy="1051025"/>
          </a:xfrm>
        </p:spPr>
        <p:txBody>
          <a:bodyPr/>
          <a:lstStyle/>
          <a:p>
            <a:pPr marL="0" indent="0"/>
            <a:r>
              <a:rPr lang="en-US" sz="4000" dirty="0"/>
              <a:t>Governing Board Functions</a:t>
            </a:r>
          </a:p>
        </p:txBody>
      </p:sp>
    </p:spTree>
    <p:extLst>
      <p:ext uri="{BB962C8B-B14F-4D97-AF65-F5344CB8AC3E}">
        <p14:creationId xmlns:p14="http://schemas.microsoft.com/office/powerpoint/2010/main" val="2380576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A9917-F643-E9FE-ECB6-A8904EB3E087}"/>
              </a:ext>
            </a:extLst>
          </p:cNvPr>
          <p:cNvSpPr>
            <a:spLocks noGrp="1"/>
          </p:cNvSpPr>
          <p:nvPr>
            <p:ph type="title"/>
          </p:nvPr>
        </p:nvSpPr>
        <p:spPr/>
        <p:txBody>
          <a:bodyPr/>
          <a:lstStyle/>
          <a:p>
            <a:r>
              <a:rPr lang="en-US" dirty="0"/>
              <a:t>Managing the Organization</a:t>
            </a:r>
          </a:p>
        </p:txBody>
      </p:sp>
      <p:sp>
        <p:nvSpPr>
          <p:cNvPr id="3" name="Content Placeholder 2">
            <a:extLst>
              <a:ext uri="{FF2B5EF4-FFF2-40B4-BE49-F238E27FC236}">
                <a16:creationId xmlns:a16="http://schemas.microsoft.com/office/drawing/2014/main" id="{0D2C01BE-C7C6-577B-EE18-7B847D7880E1}"/>
              </a:ext>
            </a:extLst>
          </p:cNvPr>
          <p:cNvSpPr>
            <a:spLocks noGrp="1"/>
          </p:cNvSpPr>
          <p:nvPr>
            <p:ph idx="1"/>
          </p:nvPr>
        </p:nvSpPr>
        <p:spPr/>
        <p:txBody>
          <a:bodyPr/>
          <a:lstStyle/>
          <a:p>
            <a:r>
              <a:rPr lang="en-US" sz="2800" dirty="0"/>
              <a:t>Attend to legal requirements</a:t>
            </a:r>
          </a:p>
          <a:p>
            <a:r>
              <a:rPr lang="en-US" sz="2800" dirty="0"/>
              <a:t>Direct the process of planning</a:t>
            </a:r>
          </a:p>
          <a:p>
            <a:r>
              <a:rPr lang="en-US" sz="2800" dirty="0"/>
              <a:t>Approve long range strategic goals</a:t>
            </a:r>
          </a:p>
          <a:p>
            <a:r>
              <a:rPr lang="en-US" sz="2800" dirty="0"/>
              <a:t>Approve annual objectives</a:t>
            </a:r>
          </a:p>
          <a:p>
            <a:r>
              <a:rPr lang="en-US" sz="2800" dirty="0"/>
              <a:t>Monitor achievement of goals and objectives</a:t>
            </a:r>
          </a:p>
          <a:p>
            <a:r>
              <a:rPr lang="en-US" sz="2800" dirty="0"/>
              <a:t>Establish and review high level policy</a:t>
            </a:r>
          </a:p>
        </p:txBody>
      </p:sp>
    </p:spTree>
    <p:extLst>
      <p:ext uri="{BB962C8B-B14F-4D97-AF65-F5344CB8AC3E}">
        <p14:creationId xmlns:p14="http://schemas.microsoft.com/office/powerpoint/2010/main" val="3279687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1230-E3BF-B2A7-5BC2-52C4F468A9C3}"/>
              </a:ext>
            </a:extLst>
          </p:cNvPr>
          <p:cNvSpPr>
            <a:spLocks noGrp="1"/>
          </p:cNvSpPr>
          <p:nvPr>
            <p:ph type="title"/>
          </p:nvPr>
        </p:nvSpPr>
        <p:spPr/>
        <p:txBody>
          <a:bodyPr/>
          <a:lstStyle/>
          <a:p>
            <a:r>
              <a:rPr lang="en-US" dirty="0"/>
              <a:t>Program Planning and Budgeting</a:t>
            </a:r>
          </a:p>
        </p:txBody>
      </p:sp>
      <p:sp>
        <p:nvSpPr>
          <p:cNvPr id="3" name="Content Placeholder 2">
            <a:extLst>
              <a:ext uri="{FF2B5EF4-FFF2-40B4-BE49-F238E27FC236}">
                <a16:creationId xmlns:a16="http://schemas.microsoft.com/office/drawing/2014/main" id="{D1205188-D3E4-F4D8-A11E-D9F57AD7976F}"/>
              </a:ext>
            </a:extLst>
          </p:cNvPr>
          <p:cNvSpPr>
            <a:spLocks noGrp="1"/>
          </p:cNvSpPr>
          <p:nvPr>
            <p:ph idx="1"/>
          </p:nvPr>
        </p:nvSpPr>
        <p:spPr/>
        <p:txBody>
          <a:bodyPr/>
          <a:lstStyle/>
          <a:p>
            <a:r>
              <a:rPr lang="en-US" sz="2800" dirty="0"/>
              <a:t>Establish service goals and objectives in order of priority</a:t>
            </a:r>
          </a:p>
          <a:p>
            <a:r>
              <a:rPr lang="en-US" sz="2800" dirty="0"/>
              <a:t>Define specific needs to be addressed and target populations to be served</a:t>
            </a:r>
          </a:p>
          <a:p>
            <a:r>
              <a:rPr lang="en-US" sz="2800" dirty="0"/>
              <a:t>Oversee evaluation of products, services, and programs</a:t>
            </a:r>
          </a:p>
          <a:p>
            <a:r>
              <a:rPr lang="en-US" sz="2800" dirty="0"/>
              <a:t>Approve Area Plan and Budget</a:t>
            </a:r>
          </a:p>
        </p:txBody>
      </p:sp>
    </p:spTree>
    <p:extLst>
      <p:ext uri="{BB962C8B-B14F-4D97-AF65-F5344CB8AC3E}">
        <p14:creationId xmlns:p14="http://schemas.microsoft.com/office/powerpoint/2010/main" val="1001949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A52D6-6DC1-DD06-1693-4B3C8535C65F}"/>
              </a:ext>
            </a:extLst>
          </p:cNvPr>
          <p:cNvSpPr>
            <a:spLocks noGrp="1"/>
          </p:cNvSpPr>
          <p:nvPr>
            <p:ph type="title"/>
          </p:nvPr>
        </p:nvSpPr>
        <p:spPr/>
        <p:txBody>
          <a:bodyPr>
            <a:normAutofit/>
          </a:bodyPr>
          <a:lstStyle/>
          <a:p>
            <a:r>
              <a:rPr lang="en-US" sz="2800" dirty="0"/>
              <a:t>Evaluation of Organizational Effectiveness	</a:t>
            </a:r>
          </a:p>
        </p:txBody>
      </p:sp>
      <p:sp>
        <p:nvSpPr>
          <p:cNvPr id="3" name="Content Placeholder 2">
            <a:extLst>
              <a:ext uri="{FF2B5EF4-FFF2-40B4-BE49-F238E27FC236}">
                <a16:creationId xmlns:a16="http://schemas.microsoft.com/office/drawing/2014/main" id="{D6C3227A-0136-DE56-0D89-2486B0298C9B}"/>
              </a:ext>
            </a:extLst>
          </p:cNvPr>
          <p:cNvSpPr>
            <a:spLocks noGrp="1"/>
          </p:cNvSpPr>
          <p:nvPr>
            <p:ph idx="1"/>
          </p:nvPr>
        </p:nvSpPr>
        <p:spPr/>
        <p:txBody>
          <a:bodyPr/>
          <a:lstStyle/>
          <a:p>
            <a:r>
              <a:rPr lang="en-US" sz="2800" dirty="0"/>
              <a:t>Measure progress toward specific goals and objectives</a:t>
            </a:r>
          </a:p>
          <a:p>
            <a:r>
              <a:rPr lang="en-US" sz="2800" dirty="0"/>
              <a:t>Assess responsiveness to new situations</a:t>
            </a:r>
          </a:p>
          <a:p>
            <a:r>
              <a:rPr lang="en-US" sz="2800" dirty="0"/>
              <a:t>Evaluate the degree and effectiveness of volunteer leadership</a:t>
            </a:r>
          </a:p>
          <a:p>
            <a:endParaRPr lang="en-US" dirty="0"/>
          </a:p>
        </p:txBody>
      </p:sp>
    </p:spTree>
    <p:extLst>
      <p:ext uri="{BB962C8B-B14F-4D97-AF65-F5344CB8AC3E}">
        <p14:creationId xmlns:p14="http://schemas.microsoft.com/office/powerpoint/2010/main" val="2872991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428D-7F44-97EA-250B-971592EF0CDF}"/>
              </a:ext>
            </a:extLst>
          </p:cNvPr>
          <p:cNvSpPr>
            <a:spLocks noGrp="1"/>
          </p:cNvSpPr>
          <p:nvPr>
            <p:ph type="title"/>
          </p:nvPr>
        </p:nvSpPr>
        <p:spPr>
          <a:xfrm>
            <a:off x="838200" y="324992"/>
            <a:ext cx="6954079" cy="1051025"/>
          </a:xfrm>
        </p:spPr>
        <p:txBody>
          <a:bodyPr>
            <a:normAutofit fontScale="90000"/>
          </a:bodyPr>
          <a:lstStyle/>
          <a:p>
            <a:r>
              <a:rPr lang="en-US" dirty="0"/>
              <a:t>Retention, Supervision and Evaluation of Top Management</a:t>
            </a:r>
          </a:p>
        </p:txBody>
      </p:sp>
      <p:sp>
        <p:nvSpPr>
          <p:cNvPr id="3" name="Content Placeholder 2">
            <a:extLst>
              <a:ext uri="{FF2B5EF4-FFF2-40B4-BE49-F238E27FC236}">
                <a16:creationId xmlns:a16="http://schemas.microsoft.com/office/drawing/2014/main" id="{9CEE1251-9F40-73D1-46D0-74727B496E8B}"/>
              </a:ext>
            </a:extLst>
          </p:cNvPr>
          <p:cNvSpPr>
            <a:spLocks noGrp="1"/>
          </p:cNvSpPr>
          <p:nvPr>
            <p:ph idx="1"/>
          </p:nvPr>
        </p:nvSpPr>
        <p:spPr/>
        <p:txBody>
          <a:bodyPr/>
          <a:lstStyle/>
          <a:p>
            <a:r>
              <a:rPr lang="en-US" sz="2800" dirty="0"/>
              <a:t>Approve HR policies </a:t>
            </a:r>
          </a:p>
          <a:p>
            <a:r>
              <a:rPr lang="en-US" sz="2800" dirty="0"/>
              <a:t>Hire the Executive Director</a:t>
            </a:r>
          </a:p>
          <a:p>
            <a:r>
              <a:rPr lang="en-US" sz="2800" dirty="0"/>
              <a:t>Establish the salary and conditions of employment for the Executive Director</a:t>
            </a:r>
          </a:p>
          <a:p>
            <a:r>
              <a:rPr lang="en-US" sz="2800" dirty="0"/>
              <a:t>Maintain clear communication with the Executive Director and avoid confusing or conflicting requests</a:t>
            </a:r>
          </a:p>
          <a:p>
            <a:r>
              <a:rPr lang="en-US" sz="2800" dirty="0"/>
              <a:t>Evaluate the Executive Director’s performance regularly</a:t>
            </a:r>
          </a:p>
          <a:p>
            <a:r>
              <a:rPr lang="en-US" sz="2800" dirty="0"/>
              <a:t>Offer advice as part of an open, collaborative relationship</a:t>
            </a:r>
          </a:p>
        </p:txBody>
      </p:sp>
    </p:spTree>
    <p:extLst>
      <p:ext uri="{BB962C8B-B14F-4D97-AF65-F5344CB8AC3E}">
        <p14:creationId xmlns:p14="http://schemas.microsoft.com/office/powerpoint/2010/main" val="2726042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A9F6-DF9B-82FD-1A34-A58395B2A554}"/>
              </a:ext>
            </a:extLst>
          </p:cNvPr>
          <p:cNvSpPr>
            <a:spLocks noGrp="1"/>
          </p:cNvSpPr>
          <p:nvPr>
            <p:ph type="title"/>
          </p:nvPr>
        </p:nvSpPr>
        <p:spPr/>
        <p:txBody>
          <a:bodyPr/>
          <a:lstStyle/>
          <a:p>
            <a:r>
              <a:rPr lang="en-US" dirty="0"/>
              <a:t>Financial Stewardship</a:t>
            </a:r>
          </a:p>
        </p:txBody>
      </p:sp>
      <p:sp>
        <p:nvSpPr>
          <p:cNvPr id="3" name="Content Placeholder 2">
            <a:extLst>
              <a:ext uri="{FF2B5EF4-FFF2-40B4-BE49-F238E27FC236}">
                <a16:creationId xmlns:a16="http://schemas.microsoft.com/office/drawing/2014/main" id="{16994049-2C09-B347-5ABC-D210D709C93E}"/>
              </a:ext>
            </a:extLst>
          </p:cNvPr>
          <p:cNvSpPr>
            <a:spLocks noGrp="1"/>
          </p:cNvSpPr>
          <p:nvPr>
            <p:ph idx="1"/>
          </p:nvPr>
        </p:nvSpPr>
        <p:spPr/>
        <p:txBody>
          <a:bodyPr>
            <a:normAutofit fontScale="92500" lnSpcReduction="20000"/>
          </a:bodyPr>
          <a:lstStyle/>
          <a:p>
            <a:r>
              <a:rPr lang="en-US" sz="2800" dirty="0"/>
              <a:t>Approve Area Plan and budget</a:t>
            </a:r>
          </a:p>
          <a:p>
            <a:r>
              <a:rPr lang="en-US" sz="2800" dirty="0"/>
              <a:t>Review monthly financial statements</a:t>
            </a:r>
          </a:p>
          <a:p>
            <a:r>
              <a:rPr lang="en-US" sz="2800" dirty="0"/>
              <a:t>Approve the firm hired to audit the agency and receive annual audit</a:t>
            </a:r>
          </a:p>
          <a:p>
            <a:r>
              <a:rPr lang="en-US" sz="2800" dirty="0"/>
              <a:t>Approve expenditures outside the authorized budget</a:t>
            </a:r>
          </a:p>
          <a:p>
            <a:r>
              <a:rPr lang="en-US" sz="2800" dirty="0"/>
              <a:t>Solicit contributions in fundraising campaigns</a:t>
            </a:r>
          </a:p>
          <a:p>
            <a:r>
              <a:rPr lang="en-US" sz="2800" dirty="0"/>
              <a:t>Have a policy on signing of legal documents</a:t>
            </a:r>
          </a:p>
          <a:p>
            <a:r>
              <a:rPr lang="en-US" sz="2800" dirty="0"/>
              <a:t>Develop financial resources</a:t>
            </a:r>
          </a:p>
          <a:p>
            <a:r>
              <a:rPr lang="en-US" sz="2800" dirty="0"/>
              <a:t>Set conditions and standards for all funds solicited</a:t>
            </a:r>
          </a:p>
          <a:p>
            <a:r>
              <a:rPr lang="en-US" sz="2800" dirty="0"/>
              <a:t>Exercise fiduciary care</a:t>
            </a:r>
          </a:p>
          <a:p>
            <a:r>
              <a:rPr lang="en-US" sz="2800" dirty="0"/>
              <a:t>Conduct sound long-range financial planning</a:t>
            </a:r>
          </a:p>
        </p:txBody>
      </p:sp>
    </p:spTree>
    <p:extLst>
      <p:ext uri="{BB962C8B-B14F-4D97-AF65-F5344CB8AC3E}">
        <p14:creationId xmlns:p14="http://schemas.microsoft.com/office/powerpoint/2010/main" val="2389098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47125-4247-E2F4-AFC1-46BE31FEE8FD}"/>
              </a:ext>
            </a:extLst>
          </p:cNvPr>
          <p:cNvSpPr>
            <a:spLocks noGrp="1"/>
          </p:cNvSpPr>
          <p:nvPr>
            <p:ph type="title"/>
          </p:nvPr>
        </p:nvSpPr>
        <p:spPr/>
        <p:txBody>
          <a:bodyPr>
            <a:normAutofit/>
          </a:bodyPr>
          <a:lstStyle/>
          <a:p>
            <a:r>
              <a:rPr lang="en-US" sz="3200" dirty="0"/>
              <a:t>Maintain the Community Connection</a:t>
            </a:r>
          </a:p>
        </p:txBody>
      </p:sp>
      <p:sp>
        <p:nvSpPr>
          <p:cNvPr id="3" name="Content Placeholder 2">
            <a:extLst>
              <a:ext uri="{FF2B5EF4-FFF2-40B4-BE49-F238E27FC236}">
                <a16:creationId xmlns:a16="http://schemas.microsoft.com/office/drawing/2014/main" id="{EFA6D5DA-D931-6C29-FD80-88908C086AD7}"/>
              </a:ext>
            </a:extLst>
          </p:cNvPr>
          <p:cNvSpPr>
            <a:spLocks noGrp="1"/>
          </p:cNvSpPr>
          <p:nvPr>
            <p:ph idx="1"/>
          </p:nvPr>
        </p:nvSpPr>
        <p:spPr/>
        <p:txBody>
          <a:bodyPr/>
          <a:lstStyle/>
          <a:p>
            <a:r>
              <a:rPr lang="en-US" sz="2800" dirty="0"/>
              <a:t>Represent the public interest</a:t>
            </a:r>
          </a:p>
          <a:p>
            <a:r>
              <a:rPr lang="en-US" sz="2800" dirty="0"/>
              <a:t>Represent the full range of community views and values</a:t>
            </a:r>
          </a:p>
          <a:p>
            <a:r>
              <a:rPr lang="en-US" sz="2800" dirty="0"/>
              <a:t>Represent the organization to the community</a:t>
            </a:r>
          </a:p>
        </p:txBody>
      </p:sp>
    </p:spTree>
    <p:extLst>
      <p:ext uri="{BB962C8B-B14F-4D97-AF65-F5344CB8AC3E}">
        <p14:creationId xmlns:p14="http://schemas.microsoft.com/office/powerpoint/2010/main" val="670101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60A9E-65C1-A1BC-9D91-B9EFF533298F}"/>
              </a:ext>
            </a:extLst>
          </p:cNvPr>
          <p:cNvSpPr>
            <a:spLocks noGrp="1"/>
          </p:cNvSpPr>
          <p:nvPr>
            <p:ph type="title"/>
          </p:nvPr>
        </p:nvSpPr>
        <p:spPr/>
        <p:txBody>
          <a:bodyPr>
            <a:normAutofit/>
          </a:bodyPr>
          <a:lstStyle/>
          <a:p>
            <a:r>
              <a:rPr lang="en-US" sz="3600" dirty="0"/>
              <a:t>Board Growth and Development</a:t>
            </a:r>
          </a:p>
        </p:txBody>
      </p:sp>
      <p:sp>
        <p:nvSpPr>
          <p:cNvPr id="3" name="Content Placeholder 2">
            <a:extLst>
              <a:ext uri="{FF2B5EF4-FFF2-40B4-BE49-F238E27FC236}">
                <a16:creationId xmlns:a16="http://schemas.microsoft.com/office/drawing/2014/main" id="{767DE234-5F5E-24D1-B4A9-9A63A8EB0491}"/>
              </a:ext>
            </a:extLst>
          </p:cNvPr>
          <p:cNvSpPr>
            <a:spLocks noGrp="1"/>
          </p:cNvSpPr>
          <p:nvPr>
            <p:ph idx="1"/>
          </p:nvPr>
        </p:nvSpPr>
        <p:spPr/>
        <p:txBody>
          <a:bodyPr/>
          <a:lstStyle/>
          <a:p>
            <a:r>
              <a:rPr lang="en-US" sz="2800" dirty="0"/>
              <a:t>Establish procedures for the orientation and training of new Board Members</a:t>
            </a:r>
          </a:p>
          <a:p>
            <a:r>
              <a:rPr lang="en-US" sz="2800" dirty="0"/>
              <a:t>Appoint committee members</a:t>
            </a:r>
          </a:p>
          <a:p>
            <a:r>
              <a:rPr lang="en-US" sz="2800" dirty="0"/>
              <a:t>Promote attendance at Board/Committee meetings</a:t>
            </a:r>
          </a:p>
          <a:p>
            <a:r>
              <a:rPr lang="en-US" sz="2800" dirty="0"/>
              <a:t>Recruit new Board Members</a:t>
            </a:r>
          </a:p>
          <a:p>
            <a:r>
              <a:rPr lang="en-US" sz="2800" dirty="0"/>
              <a:t>Plan agenda for Board meetings</a:t>
            </a:r>
          </a:p>
          <a:p>
            <a:r>
              <a:rPr lang="en-US" sz="2800" dirty="0"/>
              <a:t>Take minutes at Board meetings</a:t>
            </a:r>
          </a:p>
          <a:p>
            <a:r>
              <a:rPr lang="en-US" sz="2800" dirty="0"/>
              <a:t>Sign legal documents</a:t>
            </a:r>
          </a:p>
        </p:txBody>
      </p:sp>
    </p:spTree>
    <p:extLst>
      <p:ext uri="{BB962C8B-B14F-4D97-AF65-F5344CB8AC3E}">
        <p14:creationId xmlns:p14="http://schemas.microsoft.com/office/powerpoint/2010/main" val="3683789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1B48E-8118-2284-D10E-708B45928F5E}"/>
              </a:ext>
            </a:extLst>
          </p:cNvPr>
          <p:cNvSpPr>
            <a:spLocks noGrp="1"/>
          </p:cNvSpPr>
          <p:nvPr>
            <p:ph type="title"/>
          </p:nvPr>
        </p:nvSpPr>
        <p:spPr/>
        <p:txBody>
          <a:bodyPr/>
          <a:lstStyle/>
          <a:p>
            <a:r>
              <a:rPr lang="en-US" dirty="0"/>
              <a:t>Board Liability</a:t>
            </a:r>
          </a:p>
        </p:txBody>
      </p:sp>
      <p:sp>
        <p:nvSpPr>
          <p:cNvPr id="3" name="Content Placeholder 2">
            <a:extLst>
              <a:ext uri="{FF2B5EF4-FFF2-40B4-BE49-F238E27FC236}">
                <a16:creationId xmlns:a16="http://schemas.microsoft.com/office/drawing/2014/main" id="{7A8DE622-EE19-A389-7CDE-90F610FB423B}"/>
              </a:ext>
            </a:extLst>
          </p:cNvPr>
          <p:cNvSpPr>
            <a:spLocks noGrp="1"/>
          </p:cNvSpPr>
          <p:nvPr>
            <p:ph idx="1"/>
          </p:nvPr>
        </p:nvSpPr>
        <p:spPr/>
        <p:txBody>
          <a:bodyPr/>
          <a:lstStyle/>
          <a:p>
            <a:pPr marL="0" indent="0">
              <a:buNone/>
            </a:pPr>
            <a:r>
              <a:rPr lang="en-US" sz="4000" dirty="0"/>
              <a:t>Two basic concepts:</a:t>
            </a:r>
          </a:p>
          <a:p>
            <a:r>
              <a:rPr lang="en-US" sz="2800" dirty="0"/>
              <a:t>Board has primarily and fundamentally a policy-making role, as distinguished from an implementation and administration role</a:t>
            </a:r>
          </a:p>
          <a:p>
            <a:r>
              <a:rPr lang="en-US" sz="2800" dirty="0"/>
              <a:t>Authority of the Board is derived from its group action.  No individual Board Member has authority to act on its own or over the AAA unless the Board grants them that authority</a:t>
            </a:r>
          </a:p>
        </p:txBody>
      </p:sp>
    </p:spTree>
    <p:extLst>
      <p:ext uri="{BB962C8B-B14F-4D97-AF65-F5344CB8AC3E}">
        <p14:creationId xmlns:p14="http://schemas.microsoft.com/office/powerpoint/2010/main" val="1377873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A15C0-14F1-6CC8-4FBB-3FE4DBF59AD4}"/>
              </a:ext>
            </a:extLst>
          </p:cNvPr>
          <p:cNvSpPr>
            <a:spLocks noGrp="1"/>
          </p:cNvSpPr>
          <p:nvPr>
            <p:ph type="title"/>
          </p:nvPr>
        </p:nvSpPr>
        <p:spPr/>
        <p:txBody>
          <a:bodyPr/>
          <a:lstStyle/>
          <a:p>
            <a:r>
              <a:rPr lang="en-US" dirty="0"/>
              <a:t>Liability to the Agency</a:t>
            </a:r>
          </a:p>
        </p:txBody>
      </p:sp>
      <p:sp>
        <p:nvSpPr>
          <p:cNvPr id="3" name="Content Placeholder 2">
            <a:extLst>
              <a:ext uri="{FF2B5EF4-FFF2-40B4-BE49-F238E27FC236}">
                <a16:creationId xmlns:a16="http://schemas.microsoft.com/office/drawing/2014/main" id="{0485B718-5CE8-B06C-BDA8-C2E698DB2569}"/>
              </a:ext>
            </a:extLst>
          </p:cNvPr>
          <p:cNvSpPr>
            <a:spLocks noGrp="1"/>
          </p:cNvSpPr>
          <p:nvPr>
            <p:ph idx="1"/>
          </p:nvPr>
        </p:nvSpPr>
        <p:spPr/>
        <p:txBody>
          <a:bodyPr/>
          <a:lstStyle/>
          <a:p>
            <a:pPr marL="0" indent="0">
              <a:buNone/>
            </a:pPr>
            <a:r>
              <a:rPr lang="en-US" sz="2800" dirty="0"/>
              <a:t>Code of VA 13.1-870</a:t>
            </a:r>
          </a:p>
          <a:p>
            <a:pPr marL="0" indent="0">
              <a:buNone/>
            </a:pPr>
            <a:r>
              <a:rPr lang="en-US" sz="2800" dirty="0"/>
              <a:t>General rule that a Board Member will not be held liable for actions as a Board Member as long as:</a:t>
            </a:r>
          </a:p>
          <a:p>
            <a:r>
              <a:rPr lang="en-US" sz="2800" dirty="0"/>
              <a:t>There is some rational basis for their decisions</a:t>
            </a:r>
          </a:p>
          <a:p>
            <a:r>
              <a:rPr lang="en-US" sz="2800" dirty="0"/>
              <a:t>No conflicting interest is involved</a:t>
            </a:r>
          </a:p>
          <a:p>
            <a:r>
              <a:rPr lang="en-US" sz="2800" dirty="0"/>
              <a:t>A reasonably informed decision is made</a:t>
            </a:r>
          </a:p>
        </p:txBody>
      </p:sp>
    </p:spTree>
    <p:extLst>
      <p:ext uri="{BB962C8B-B14F-4D97-AF65-F5344CB8AC3E}">
        <p14:creationId xmlns:p14="http://schemas.microsoft.com/office/powerpoint/2010/main" val="841830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6DD20-88B1-A00C-C21A-35F0A316932F}"/>
              </a:ext>
            </a:extLst>
          </p:cNvPr>
          <p:cNvSpPr>
            <a:spLocks noGrp="1"/>
          </p:cNvSpPr>
          <p:nvPr>
            <p:ph type="title"/>
          </p:nvPr>
        </p:nvSpPr>
        <p:spPr/>
        <p:txBody>
          <a:bodyPr/>
          <a:lstStyle/>
          <a:p>
            <a:r>
              <a:rPr lang="en-US" dirty="0"/>
              <a:t>Older Americans Act (OAA)</a:t>
            </a:r>
          </a:p>
        </p:txBody>
      </p:sp>
      <p:sp>
        <p:nvSpPr>
          <p:cNvPr id="3" name="Content Placeholder 2">
            <a:extLst>
              <a:ext uri="{FF2B5EF4-FFF2-40B4-BE49-F238E27FC236}">
                <a16:creationId xmlns:a16="http://schemas.microsoft.com/office/drawing/2014/main" id="{9AA4560F-1156-A7E7-DE07-2F3BF3574C77}"/>
              </a:ext>
            </a:extLst>
          </p:cNvPr>
          <p:cNvSpPr>
            <a:spLocks noGrp="1"/>
          </p:cNvSpPr>
          <p:nvPr>
            <p:ph idx="1"/>
          </p:nvPr>
        </p:nvSpPr>
        <p:spPr/>
        <p:txBody>
          <a:bodyPr/>
          <a:lstStyle/>
          <a:p>
            <a:r>
              <a:rPr lang="en-US" sz="3200" dirty="0"/>
              <a:t>Title III-State and Community Programs</a:t>
            </a:r>
          </a:p>
          <a:p>
            <a:pPr lvl="1"/>
            <a:r>
              <a:rPr lang="en-US" sz="1800" dirty="0"/>
              <a:t>Defines purpose</a:t>
            </a:r>
          </a:p>
          <a:p>
            <a:pPr lvl="1"/>
            <a:r>
              <a:rPr lang="en-US" sz="1800" dirty="0"/>
              <a:t>Creates State Units on Aging (DARS)</a:t>
            </a:r>
          </a:p>
          <a:p>
            <a:pPr lvl="1"/>
            <a:r>
              <a:rPr lang="en-US" sz="1800" dirty="0"/>
              <a:t>Creates Area Agencies on Aging</a:t>
            </a:r>
          </a:p>
          <a:p>
            <a:pPr lvl="2"/>
            <a:r>
              <a:rPr lang="en-US" sz="1800" dirty="0"/>
              <a:t>Develop and administer local aging plan</a:t>
            </a:r>
          </a:p>
          <a:p>
            <a:pPr lvl="2"/>
            <a:r>
              <a:rPr lang="en-US" sz="1800" b="1" dirty="0"/>
              <a:t>Establish Advisory Councils</a:t>
            </a:r>
          </a:p>
          <a:p>
            <a:pPr lvl="2"/>
            <a:r>
              <a:rPr lang="en-US" sz="1800" dirty="0"/>
              <a:t>Provide Services</a:t>
            </a:r>
          </a:p>
          <a:p>
            <a:pPr lvl="2"/>
            <a:r>
              <a:rPr lang="en-US" sz="1800" dirty="0"/>
              <a:t>Establish Focal Points to Provide Services</a:t>
            </a:r>
          </a:p>
          <a:p>
            <a:pPr lvl="2"/>
            <a:r>
              <a:rPr lang="en-US" sz="1800" dirty="0"/>
              <a:t>Facilitate Coordination of Community Long-Term Care Services</a:t>
            </a:r>
          </a:p>
          <a:p>
            <a:endParaRPr lang="en-US" dirty="0"/>
          </a:p>
        </p:txBody>
      </p:sp>
    </p:spTree>
    <p:extLst>
      <p:ext uri="{BB962C8B-B14F-4D97-AF65-F5344CB8AC3E}">
        <p14:creationId xmlns:p14="http://schemas.microsoft.com/office/powerpoint/2010/main" val="1093271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92A87-6EF8-163E-B498-863283858E14}"/>
              </a:ext>
            </a:extLst>
          </p:cNvPr>
          <p:cNvSpPr>
            <a:spLocks noGrp="1"/>
          </p:cNvSpPr>
          <p:nvPr>
            <p:ph type="title"/>
          </p:nvPr>
        </p:nvSpPr>
        <p:spPr/>
        <p:txBody>
          <a:bodyPr/>
          <a:lstStyle/>
          <a:p>
            <a:r>
              <a:rPr lang="en-US" dirty="0"/>
              <a:t>Liability to Others</a:t>
            </a:r>
          </a:p>
        </p:txBody>
      </p:sp>
      <p:sp>
        <p:nvSpPr>
          <p:cNvPr id="3" name="Content Placeholder 2">
            <a:extLst>
              <a:ext uri="{FF2B5EF4-FFF2-40B4-BE49-F238E27FC236}">
                <a16:creationId xmlns:a16="http://schemas.microsoft.com/office/drawing/2014/main" id="{658C517C-68B9-B507-418B-29849A34F30C}"/>
              </a:ext>
            </a:extLst>
          </p:cNvPr>
          <p:cNvSpPr>
            <a:spLocks noGrp="1"/>
          </p:cNvSpPr>
          <p:nvPr>
            <p:ph idx="1"/>
          </p:nvPr>
        </p:nvSpPr>
        <p:spPr/>
        <p:txBody>
          <a:bodyPr/>
          <a:lstStyle/>
          <a:p>
            <a:r>
              <a:rPr lang="en-US" sz="2400" dirty="0"/>
              <a:t>Contract Liability</a:t>
            </a:r>
          </a:p>
          <a:p>
            <a:pPr lvl="1"/>
            <a:r>
              <a:rPr lang="en-US" sz="2400" dirty="0"/>
              <a:t>Board members are not personally liable on contracts made on behalf of AAA. A problem may arise when the officer intentionally agrees to contract liability or unintentionally agrees because of inadequate disclosure.  Officers should sign contracts using both their name and position</a:t>
            </a:r>
          </a:p>
          <a:p>
            <a:pPr marL="342900" lvl="1" indent="-342900"/>
            <a:r>
              <a:rPr lang="en-US" sz="2400" dirty="0"/>
              <a:t>Tort Liability</a:t>
            </a:r>
          </a:p>
          <a:p>
            <a:pPr marL="742950" lvl="2" indent="-342900"/>
            <a:r>
              <a:rPr lang="en-US" sz="2400" dirty="0"/>
              <a:t>Board Members normally not liable for the conduct of the organization that causes harm or injury.  CAN have liability for their own conduct.</a:t>
            </a:r>
          </a:p>
        </p:txBody>
      </p:sp>
    </p:spTree>
    <p:extLst>
      <p:ext uri="{BB962C8B-B14F-4D97-AF65-F5344CB8AC3E}">
        <p14:creationId xmlns:p14="http://schemas.microsoft.com/office/powerpoint/2010/main" val="2348692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DED94-1F0D-901E-87FF-E8683B151E30}"/>
              </a:ext>
            </a:extLst>
          </p:cNvPr>
          <p:cNvSpPr>
            <a:spLocks noGrp="1"/>
          </p:cNvSpPr>
          <p:nvPr>
            <p:ph type="title"/>
          </p:nvPr>
        </p:nvSpPr>
        <p:spPr/>
        <p:txBody>
          <a:bodyPr>
            <a:normAutofit/>
          </a:bodyPr>
          <a:lstStyle/>
          <a:p>
            <a:r>
              <a:rPr lang="en-US" sz="2800" dirty="0"/>
              <a:t>Employment and Discrimination Liability</a:t>
            </a:r>
          </a:p>
        </p:txBody>
      </p:sp>
      <p:sp>
        <p:nvSpPr>
          <p:cNvPr id="3" name="Content Placeholder 2">
            <a:extLst>
              <a:ext uri="{FF2B5EF4-FFF2-40B4-BE49-F238E27FC236}">
                <a16:creationId xmlns:a16="http://schemas.microsoft.com/office/drawing/2014/main" id="{EEF3161D-E1BC-21BB-9811-3EB3128F0810}"/>
              </a:ext>
            </a:extLst>
          </p:cNvPr>
          <p:cNvSpPr>
            <a:spLocks noGrp="1"/>
          </p:cNvSpPr>
          <p:nvPr>
            <p:ph idx="1"/>
          </p:nvPr>
        </p:nvSpPr>
        <p:spPr/>
        <p:txBody>
          <a:bodyPr/>
          <a:lstStyle/>
          <a:p>
            <a:r>
              <a:rPr lang="en-US" sz="2800" dirty="0"/>
              <a:t>Subject to federal and state discrimination laws</a:t>
            </a:r>
          </a:p>
          <a:p>
            <a:r>
              <a:rPr lang="en-US" sz="2800" dirty="0"/>
              <a:t>IRS-”responsible person” is liable for failure to withhold and remit applicable incomes and payroll taxes</a:t>
            </a:r>
          </a:p>
          <a:p>
            <a:r>
              <a:rPr lang="en-US" sz="2800" dirty="0"/>
              <a:t>Antitrust Law</a:t>
            </a:r>
          </a:p>
          <a:p>
            <a:r>
              <a:rPr lang="en-US" sz="2800" dirty="0"/>
              <a:t>Bankruptcy</a:t>
            </a:r>
          </a:p>
          <a:p>
            <a:r>
              <a:rPr lang="en-US" sz="2800" dirty="0"/>
              <a:t>Environmental Statutes</a:t>
            </a:r>
          </a:p>
        </p:txBody>
      </p:sp>
    </p:spTree>
    <p:extLst>
      <p:ext uri="{BB962C8B-B14F-4D97-AF65-F5344CB8AC3E}">
        <p14:creationId xmlns:p14="http://schemas.microsoft.com/office/powerpoint/2010/main" val="2598974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5A11B-FF32-BC21-1BFF-4A0E99670E81}"/>
              </a:ext>
            </a:extLst>
          </p:cNvPr>
          <p:cNvSpPr>
            <a:spLocks noGrp="1"/>
          </p:cNvSpPr>
          <p:nvPr>
            <p:ph type="title"/>
          </p:nvPr>
        </p:nvSpPr>
        <p:spPr/>
        <p:txBody>
          <a:bodyPr>
            <a:normAutofit/>
          </a:bodyPr>
          <a:lstStyle/>
          <a:p>
            <a:r>
              <a:rPr lang="en-US" sz="2800" dirty="0"/>
              <a:t>Fiduciary Duties Owed to Organizations</a:t>
            </a:r>
          </a:p>
        </p:txBody>
      </p:sp>
      <p:sp>
        <p:nvSpPr>
          <p:cNvPr id="3" name="Content Placeholder 2">
            <a:extLst>
              <a:ext uri="{FF2B5EF4-FFF2-40B4-BE49-F238E27FC236}">
                <a16:creationId xmlns:a16="http://schemas.microsoft.com/office/drawing/2014/main" id="{E71AD17C-FA67-E416-571F-0FC4A7318C57}"/>
              </a:ext>
            </a:extLst>
          </p:cNvPr>
          <p:cNvSpPr>
            <a:spLocks noGrp="1"/>
          </p:cNvSpPr>
          <p:nvPr>
            <p:ph idx="1"/>
          </p:nvPr>
        </p:nvSpPr>
        <p:spPr/>
        <p:txBody>
          <a:bodyPr/>
          <a:lstStyle/>
          <a:p>
            <a:r>
              <a:rPr lang="en-US" sz="2800" dirty="0"/>
              <a:t>Duty of Loyalty – self dealing</a:t>
            </a:r>
          </a:p>
          <a:p>
            <a:pPr lvl="1"/>
            <a:r>
              <a:rPr lang="en-US" sz="2800" dirty="0"/>
              <a:t>Use of Inside information </a:t>
            </a:r>
          </a:p>
          <a:p>
            <a:pPr lvl="1"/>
            <a:r>
              <a:rPr lang="en-US" sz="2800" dirty="0"/>
              <a:t>Conflicts of interest</a:t>
            </a:r>
          </a:p>
          <a:p>
            <a:r>
              <a:rPr lang="en-US" sz="2800" dirty="0"/>
              <a:t>Duty of Obedience – remain faithful to the mission</a:t>
            </a:r>
          </a:p>
          <a:p>
            <a:r>
              <a:rPr lang="en-US" sz="2800" dirty="0"/>
              <a:t>Duty of Care – cause no harm </a:t>
            </a:r>
          </a:p>
          <a:p>
            <a:endParaRPr lang="en-US" dirty="0"/>
          </a:p>
        </p:txBody>
      </p:sp>
    </p:spTree>
    <p:extLst>
      <p:ext uri="{BB962C8B-B14F-4D97-AF65-F5344CB8AC3E}">
        <p14:creationId xmlns:p14="http://schemas.microsoft.com/office/powerpoint/2010/main" val="5704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5D457-61C1-DF54-59F5-BAA768F893C2}"/>
              </a:ext>
            </a:extLst>
          </p:cNvPr>
          <p:cNvSpPr>
            <a:spLocks noGrp="1"/>
          </p:cNvSpPr>
          <p:nvPr>
            <p:ph type="title"/>
          </p:nvPr>
        </p:nvSpPr>
        <p:spPr/>
        <p:txBody>
          <a:bodyPr/>
          <a:lstStyle/>
          <a:p>
            <a:r>
              <a:rPr lang="en-US" dirty="0"/>
              <a:t>Avoiding Exposure</a:t>
            </a:r>
          </a:p>
        </p:txBody>
      </p:sp>
      <p:sp>
        <p:nvSpPr>
          <p:cNvPr id="3" name="Content Placeholder 2">
            <a:extLst>
              <a:ext uri="{FF2B5EF4-FFF2-40B4-BE49-F238E27FC236}">
                <a16:creationId xmlns:a16="http://schemas.microsoft.com/office/drawing/2014/main" id="{0C3F1FB7-8615-5361-77E1-F7BF4D45048B}"/>
              </a:ext>
            </a:extLst>
          </p:cNvPr>
          <p:cNvSpPr>
            <a:spLocks noGrp="1"/>
          </p:cNvSpPr>
          <p:nvPr>
            <p:ph idx="1"/>
          </p:nvPr>
        </p:nvSpPr>
        <p:spPr/>
        <p:txBody>
          <a:bodyPr/>
          <a:lstStyle/>
          <a:p>
            <a:r>
              <a:rPr lang="en-US" sz="2800" dirty="0"/>
              <a:t>Pay special attention to the authority granted them by the organization, and don’t deviate from that authority without permission required by the organization’s operating documents</a:t>
            </a:r>
          </a:p>
          <a:p>
            <a:r>
              <a:rPr lang="en-US" sz="2800" dirty="0"/>
              <a:t>Refrain from self-dealing, conflicts of interest and receipt of corporate opportunities without consent</a:t>
            </a:r>
          </a:p>
          <a:p>
            <a:r>
              <a:rPr lang="en-US" sz="2800" dirty="0"/>
              <a:t>Exercise good business judgment and act in good faith</a:t>
            </a:r>
          </a:p>
          <a:p>
            <a:r>
              <a:rPr lang="en-US" sz="2800" dirty="0"/>
              <a:t>Attend all meetings and familiarize yourself with operating documents</a:t>
            </a:r>
          </a:p>
          <a:p>
            <a:endParaRPr lang="en-US" dirty="0"/>
          </a:p>
        </p:txBody>
      </p:sp>
    </p:spTree>
    <p:extLst>
      <p:ext uri="{BB962C8B-B14F-4D97-AF65-F5344CB8AC3E}">
        <p14:creationId xmlns:p14="http://schemas.microsoft.com/office/powerpoint/2010/main" val="2598678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0C26-4B5C-A844-0E2B-EDB71EAA3514}"/>
              </a:ext>
            </a:extLst>
          </p:cNvPr>
          <p:cNvSpPr>
            <a:spLocks noGrp="1"/>
          </p:cNvSpPr>
          <p:nvPr>
            <p:ph type="title"/>
          </p:nvPr>
        </p:nvSpPr>
        <p:spPr/>
        <p:txBody>
          <a:bodyPr/>
          <a:lstStyle/>
          <a:p>
            <a:r>
              <a:rPr lang="en-US" dirty="0"/>
              <a:t>Compensation</a:t>
            </a:r>
          </a:p>
        </p:txBody>
      </p:sp>
      <p:sp>
        <p:nvSpPr>
          <p:cNvPr id="3" name="Content Placeholder 2">
            <a:extLst>
              <a:ext uri="{FF2B5EF4-FFF2-40B4-BE49-F238E27FC236}">
                <a16:creationId xmlns:a16="http://schemas.microsoft.com/office/drawing/2014/main" id="{1175B54C-CB78-3C1F-C845-48A6BA48AEE7}"/>
              </a:ext>
            </a:extLst>
          </p:cNvPr>
          <p:cNvSpPr>
            <a:spLocks noGrp="1"/>
          </p:cNvSpPr>
          <p:nvPr>
            <p:ph idx="1"/>
          </p:nvPr>
        </p:nvSpPr>
        <p:spPr/>
        <p:txBody>
          <a:bodyPr/>
          <a:lstStyle/>
          <a:p>
            <a:r>
              <a:rPr lang="en-US" sz="2800" dirty="0"/>
              <a:t>The Commonwealth of Virginia has a tradition of volunteer governance. </a:t>
            </a:r>
          </a:p>
          <a:p>
            <a:r>
              <a:rPr lang="en-US" sz="2800" dirty="0"/>
              <a:t>Generally, AAAs do not offer compensation to Boards of Directors or Advisory Councils.</a:t>
            </a:r>
          </a:p>
          <a:p>
            <a:r>
              <a:rPr lang="en-US" sz="2800" dirty="0"/>
              <a:t>AAA may reimburse for reasonable and necessary travel costs associated with official meetings.  The rate should be consistent with the AAA’s policy on travel reimbursement for employees.</a:t>
            </a:r>
          </a:p>
          <a:p>
            <a:endParaRPr lang="en-US" dirty="0"/>
          </a:p>
        </p:txBody>
      </p:sp>
    </p:spTree>
    <p:extLst>
      <p:ext uri="{BB962C8B-B14F-4D97-AF65-F5344CB8AC3E}">
        <p14:creationId xmlns:p14="http://schemas.microsoft.com/office/powerpoint/2010/main" val="168270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FA1C8-BD13-B46C-DD77-DB4C9909BE59}"/>
              </a:ext>
            </a:extLst>
          </p:cNvPr>
          <p:cNvSpPr>
            <a:spLocks noGrp="1"/>
          </p:cNvSpPr>
          <p:nvPr>
            <p:ph type="title"/>
          </p:nvPr>
        </p:nvSpPr>
        <p:spPr/>
        <p:txBody>
          <a:bodyPr/>
          <a:lstStyle/>
          <a:p>
            <a:r>
              <a:rPr lang="en-US" dirty="0"/>
              <a:t>Types of boards</a:t>
            </a:r>
          </a:p>
        </p:txBody>
      </p:sp>
      <p:sp>
        <p:nvSpPr>
          <p:cNvPr id="3" name="Content Placeholder 2">
            <a:extLst>
              <a:ext uri="{FF2B5EF4-FFF2-40B4-BE49-F238E27FC236}">
                <a16:creationId xmlns:a16="http://schemas.microsoft.com/office/drawing/2014/main" id="{80CD8CD9-F2B9-6460-0FC7-9BDF1BA9BF29}"/>
              </a:ext>
            </a:extLst>
          </p:cNvPr>
          <p:cNvSpPr>
            <a:spLocks noGrp="1"/>
          </p:cNvSpPr>
          <p:nvPr>
            <p:ph idx="1"/>
          </p:nvPr>
        </p:nvSpPr>
        <p:spPr/>
        <p:txBody>
          <a:bodyPr/>
          <a:lstStyle/>
          <a:p>
            <a:r>
              <a:rPr lang="en-US" sz="2400" dirty="0"/>
              <a:t>Governing Boards</a:t>
            </a:r>
          </a:p>
          <a:p>
            <a:pPr lvl="1"/>
            <a:r>
              <a:rPr lang="en-US" sz="2400" dirty="0"/>
              <a:t>Responsible for policy making, program determination and oversight, assuring the availability of funds and accountability for their expenditure</a:t>
            </a:r>
          </a:p>
          <a:p>
            <a:pPr lvl="1"/>
            <a:r>
              <a:rPr lang="en-US" sz="2400" b="1" dirty="0"/>
              <a:t>Policy Making: Primarily concerned with setting policy, leaving daily operations to staff</a:t>
            </a:r>
          </a:p>
          <a:p>
            <a:pPr lvl="1"/>
            <a:r>
              <a:rPr lang="en-US" sz="2400" dirty="0"/>
              <a:t>Administrative: Involved in the implementation of programs and day-to-day work of the organizations </a:t>
            </a:r>
          </a:p>
          <a:p>
            <a:endParaRPr lang="en-US" dirty="0"/>
          </a:p>
        </p:txBody>
      </p:sp>
    </p:spTree>
    <p:extLst>
      <p:ext uri="{BB962C8B-B14F-4D97-AF65-F5344CB8AC3E}">
        <p14:creationId xmlns:p14="http://schemas.microsoft.com/office/powerpoint/2010/main" val="1042628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4B624-AFD7-8331-4776-966EFCA245B8}"/>
              </a:ext>
            </a:extLst>
          </p:cNvPr>
          <p:cNvSpPr>
            <a:spLocks noGrp="1"/>
          </p:cNvSpPr>
          <p:nvPr>
            <p:ph type="title"/>
          </p:nvPr>
        </p:nvSpPr>
        <p:spPr/>
        <p:txBody>
          <a:bodyPr/>
          <a:lstStyle/>
          <a:p>
            <a:r>
              <a:rPr lang="en-US" dirty="0"/>
              <a:t>Advisory Bodies</a:t>
            </a:r>
          </a:p>
        </p:txBody>
      </p:sp>
      <p:sp>
        <p:nvSpPr>
          <p:cNvPr id="3" name="Content Placeholder 2">
            <a:extLst>
              <a:ext uri="{FF2B5EF4-FFF2-40B4-BE49-F238E27FC236}">
                <a16:creationId xmlns:a16="http://schemas.microsoft.com/office/drawing/2014/main" id="{25CB1740-F420-E6FB-9D85-98AE6E18E342}"/>
              </a:ext>
            </a:extLst>
          </p:cNvPr>
          <p:cNvSpPr>
            <a:spLocks noGrp="1"/>
          </p:cNvSpPr>
          <p:nvPr>
            <p:ph idx="1"/>
          </p:nvPr>
        </p:nvSpPr>
        <p:spPr/>
        <p:txBody>
          <a:bodyPr/>
          <a:lstStyle/>
          <a:p>
            <a:r>
              <a:rPr lang="en-US" sz="2800" dirty="0"/>
              <a:t>Advisory Bodies-(advisory councils, task forces, commissions, committees)</a:t>
            </a:r>
          </a:p>
          <a:p>
            <a:pPr lvl="1"/>
            <a:r>
              <a:rPr lang="en-US" sz="2800" dirty="0"/>
              <a:t>Provide advice and assistance</a:t>
            </a:r>
          </a:p>
          <a:p>
            <a:pPr lvl="1"/>
            <a:r>
              <a:rPr lang="en-US" sz="2800" dirty="0"/>
              <a:t>Make recommendations to organizational staff and/or Governing Board on programmatic and policy matters related to particular areas of concern.</a:t>
            </a:r>
          </a:p>
        </p:txBody>
      </p:sp>
    </p:spTree>
    <p:extLst>
      <p:ext uri="{BB962C8B-B14F-4D97-AF65-F5344CB8AC3E}">
        <p14:creationId xmlns:p14="http://schemas.microsoft.com/office/powerpoint/2010/main" val="408327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8651F-FC2E-8313-C5E2-4DB812CBE9B1}"/>
              </a:ext>
            </a:extLst>
          </p:cNvPr>
          <p:cNvSpPr>
            <a:spLocks noGrp="1"/>
          </p:cNvSpPr>
          <p:nvPr>
            <p:ph type="title"/>
          </p:nvPr>
        </p:nvSpPr>
        <p:spPr/>
        <p:txBody>
          <a:bodyPr/>
          <a:lstStyle/>
          <a:p>
            <a:r>
              <a:rPr lang="en-US" dirty="0"/>
              <a:t>Advisory Council</a:t>
            </a:r>
          </a:p>
        </p:txBody>
      </p:sp>
      <p:sp>
        <p:nvSpPr>
          <p:cNvPr id="3" name="Content Placeholder 2">
            <a:extLst>
              <a:ext uri="{FF2B5EF4-FFF2-40B4-BE49-F238E27FC236}">
                <a16:creationId xmlns:a16="http://schemas.microsoft.com/office/drawing/2014/main" id="{CCAF7C99-66BD-2FFC-CC7A-8E98E64364F6}"/>
              </a:ext>
            </a:extLst>
          </p:cNvPr>
          <p:cNvSpPr>
            <a:spLocks noGrp="1"/>
          </p:cNvSpPr>
          <p:nvPr>
            <p:ph idx="1"/>
          </p:nvPr>
        </p:nvSpPr>
        <p:spPr/>
        <p:txBody>
          <a:bodyPr/>
          <a:lstStyle/>
          <a:p>
            <a:r>
              <a:rPr lang="en-US" sz="2000" dirty="0"/>
              <a:t>Any council, committee, or board constituted by a governing body or chief administrator to provide assistance and make recommendations on policies and decisions affecting the organization’s direction.</a:t>
            </a:r>
          </a:p>
          <a:p>
            <a:pPr lvl="1"/>
            <a:r>
              <a:rPr lang="en-US" sz="2000" dirty="0"/>
              <a:t>Formal liaison between the Area Agency on Aging and the Public</a:t>
            </a:r>
          </a:p>
          <a:p>
            <a:pPr lvl="1"/>
            <a:r>
              <a:rPr lang="en-US" sz="2000" dirty="0"/>
              <a:t>Ensures that the agency understands public concerns</a:t>
            </a:r>
          </a:p>
          <a:p>
            <a:pPr lvl="1"/>
            <a:r>
              <a:rPr lang="en-US" sz="2000" dirty="0"/>
              <a:t>Ensures the activities of the agency are communicated to the public</a:t>
            </a:r>
          </a:p>
          <a:p>
            <a:pPr lvl="1"/>
            <a:r>
              <a:rPr lang="en-US" sz="2000" dirty="0"/>
              <a:t>May have other decision-making powers, if legally delegated by the governing authority.</a:t>
            </a:r>
          </a:p>
          <a:p>
            <a:pPr lvl="1"/>
            <a:r>
              <a:rPr lang="en-US" sz="2000" dirty="0"/>
              <a:t>May participate in the development of public policy by providing comment and advice.</a:t>
            </a:r>
          </a:p>
        </p:txBody>
      </p:sp>
    </p:spTree>
    <p:extLst>
      <p:ext uri="{BB962C8B-B14F-4D97-AF65-F5344CB8AC3E}">
        <p14:creationId xmlns:p14="http://schemas.microsoft.com/office/powerpoint/2010/main" val="3450688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63F89-4D53-6DCF-3BAE-6E47F65A279B}"/>
              </a:ext>
            </a:extLst>
          </p:cNvPr>
          <p:cNvSpPr>
            <a:spLocks noGrp="1"/>
          </p:cNvSpPr>
          <p:nvPr>
            <p:ph type="title"/>
          </p:nvPr>
        </p:nvSpPr>
        <p:spPr/>
        <p:txBody>
          <a:bodyPr>
            <a:normAutofit/>
          </a:bodyPr>
          <a:lstStyle/>
          <a:p>
            <a:r>
              <a:rPr lang="en-US" sz="3600" dirty="0"/>
              <a:t>Establishing an Advisory  Council</a:t>
            </a:r>
          </a:p>
        </p:txBody>
      </p:sp>
      <p:sp>
        <p:nvSpPr>
          <p:cNvPr id="3" name="Content Placeholder 2">
            <a:extLst>
              <a:ext uri="{FF2B5EF4-FFF2-40B4-BE49-F238E27FC236}">
                <a16:creationId xmlns:a16="http://schemas.microsoft.com/office/drawing/2014/main" id="{F8B04728-D1DB-1947-B47E-6178B557A225}"/>
              </a:ext>
            </a:extLst>
          </p:cNvPr>
          <p:cNvSpPr>
            <a:spLocks noGrp="1"/>
          </p:cNvSpPr>
          <p:nvPr>
            <p:ph idx="1"/>
          </p:nvPr>
        </p:nvSpPr>
        <p:spPr/>
        <p:txBody>
          <a:bodyPr/>
          <a:lstStyle/>
          <a:p>
            <a:r>
              <a:rPr lang="en-US" sz="2800" dirty="0"/>
              <a:t>Section 1321.63 of the Code of Federal Regulations requires each AAA to establish an Advisory Council</a:t>
            </a:r>
          </a:p>
          <a:p>
            <a:pPr marL="0" indent="0">
              <a:buNone/>
            </a:pPr>
            <a:endParaRPr lang="en-US" dirty="0"/>
          </a:p>
        </p:txBody>
      </p:sp>
    </p:spTree>
    <p:extLst>
      <p:ext uri="{BB962C8B-B14F-4D97-AF65-F5344CB8AC3E}">
        <p14:creationId xmlns:p14="http://schemas.microsoft.com/office/powerpoint/2010/main" val="168100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CF366-FEFA-2582-CBAB-7E8A07CD151E}"/>
              </a:ext>
            </a:extLst>
          </p:cNvPr>
          <p:cNvSpPr>
            <a:spLocks noGrp="1"/>
          </p:cNvSpPr>
          <p:nvPr>
            <p:ph type="title"/>
          </p:nvPr>
        </p:nvSpPr>
        <p:spPr/>
        <p:txBody>
          <a:bodyPr>
            <a:normAutofit/>
          </a:bodyPr>
          <a:lstStyle/>
          <a:p>
            <a:r>
              <a:rPr lang="en-US" sz="2400" dirty="0"/>
              <a:t>Representation on the Advisory Council per OAA</a:t>
            </a:r>
          </a:p>
        </p:txBody>
      </p:sp>
      <p:sp>
        <p:nvSpPr>
          <p:cNvPr id="3" name="Content Placeholder 2">
            <a:extLst>
              <a:ext uri="{FF2B5EF4-FFF2-40B4-BE49-F238E27FC236}">
                <a16:creationId xmlns:a16="http://schemas.microsoft.com/office/drawing/2014/main" id="{32A0DBD9-2263-2F8C-226C-D30943DB4A09}"/>
              </a:ext>
            </a:extLst>
          </p:cNvPr>
          <p:cNvSpPr>
            <a:spLocks noGrp="1"/>
          </p:cNvSpPr>
          <p:nvPr>
            <p:ph idx="1"/>
          </p:nvPr>
        </p:nvSpPr>
        <p:spPr/>
        <p:txBody>
          <a:bodyPr>
            <a:normAutofit fontScale="92500"/>
          </a:bodyPr>
          <a:lstStyle/>
          <a:p>
            <a:r>
              <a:rPr lang="en-US" dirty="0"/>
              <a:t>The Older Americans Act requires the Advisory Council consist of:</a:t>
            </a:r>
          </a:p>
          <a:p>
            <a:pPr lvl="1"/>
            <a:r>
              <a:rPr lang="en-US" dirty="0"/>
              <a:t>Older individuals (including minority individuals and older individuals residing in rural areas) who are participants or eligible to participate in programs under OAA</a:t>
            </a:r>
          </a:p>
          <a:p>
            <a:pPr lvl="1"/>
            <a:r>
              <a:rPr lang="en-US" dirty="0"/>
              <a:t>Family caregivers of such individuals</a:t>
            </a:r>
          </a:p>
          <a:p>
            <a:pPr lvl="1"/>
            <a:r>
              <a:rPr lang="en-US" dirty="0"/>
              <a:t>Representatives of older individuals</a:t>
            </a:r>
          </a:p>
          <a:p>
            <a:pPr lvl="1"/>
            <a:r>
              <a:rPr lang="en-US" dirty="0"/>
              <a:t>Supportive service provider organizations;</a:t>
            </a:r>
          </a:p>
          <a:p>
            <a:pPr lvl="1"/>
            <a:r>
              <a:rPr lang="en-US" dirty="0"/>
              <a:t>Representatives of the business community</a:t>
            </a:r>
          </a:p>
          <a:p>
            <a:pPr lvl="1"/>
            <a:r>
              <a:rPr lang="en-US" dirty="0"/>
              <a:t>Local elected officials</a:t>
            </a:r>
          </a:p>
          <a:p>
            <a:pPr lvl="1"/>
            <a:r>
              <a:rPr lang="en-US" dirty="0"/>
              <a:t>Providers of veterans’ health care, if appropriate</a:t>
            </a:r>
          </a:p>
          <a:p>
            <a:pPr lvl="1"/>
            <a:r>
              <a:rPr lang="en-US" dirty="0"/>
              <a:t>The general public</a:t>
            </a:r>
          </a:p>
          <a:p>
            <a:pPr lvl="1"/>
            <a:r>
              <a:rPr lang="en-US" b="1" dirty="0"/>
              <a:t>Representatives of Indian Tribe</a:t>
            </a:r>
          </a:p>
        </p:txBody>
      </p:sp>
    </p:spTree>
    <p:extLst>
      <p:ext uri="{BB962C8B-B14F-4D97-AF65-F5344CB8AC3E}">
        <p14:creationId xmlns:p14="http://schemas.microsoft.com/office/powerpoint/2010/main" val="1226225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91944-4BAA-3E0A-38CE-CAF9DB36C2C0}"/>
              </a:ext>
            </a:extLst>
          </p:cNvPr>
          <p:cNvSpPr>
            <a:spLocks noGrp="1"/>
          </p:cNvSpPr>
          <p:nvPr>
            <p:ph type="title"/>
          </p:nvPr>
        </p:nvSpPr>
        <p:spPr/>
        <p:txBody>
          <a:bodyPr>
            <a:normAutofit/>
          </a:bodyPr>
          <a:lstStyle/>
          <a:p>
            <a:r>
              <a:rPr lang="en-US" sz="3200" dirty="0"/>
              <a:t>Representation Requirements per CFR</a:t>
            </a:r>
          </a:p>
        </p:txBody>
      </p:sp>
      <p:sp>
        <p:nvSpPr>
          <p:cNvPr id="3" name="Content Placeholder 2">
            <a:extLst>
              <a:ext uri="{FF2B5EF4-FFF2-40B4-BE49-F238E27FC236}">
                <a16:creationId xmlns:a16="http://schemas.microsoft.com/office/drawing/2014/main" id="{2F4701BD-5786-4FE8-403F-BAAB0CE11B0F}"/>
              </a:ext>
            </a:extLst>
          </p:cNvPr>
          <p:cNvSpPr>
            <a:spLocks noGrp="1"/>
          </p:cNvSpPr>
          <p:nvPr>
            <p:ph idx="1"/>
          </p:nvPr>
        </p:nvSpPr>
        <p:spPr/>
        <p:txBody>
          <a:bodyPr/>
          <a:lstStyle/>
          <a:p>
            <a:r>
              <a:rPr lang="en-US" sz="2800" dirty="0"/>
              <a:t>Advisory Council should be made up more than 50% older persons</a:t>
            </a:r>
          </a:p>
          <a:p>
            <a:r>
              <a:rPr lang="en-US" sz="2800" dirty="0"/>
              <a:t>Health care provider organizations, including providers of veterans’ health care, if appropriate, and</a:t>
            </a:r>
          </a:p>
          <a:p>
            <a:r>
              <a:rPr lang="en-US" sz="2800" dirty="0"/>
              <a:t>Persons with leadership experience in the private and voluntary sectors.</a:t>
            </a:r>
          </a:p>
        </p:txBody>
      </p:sp>
    </p:spTree>
    <p:extLst>
      <p:ext uri="{BB962C8B-B14F-4D97-AF65-F5344CB8AC3E}">
        <p14:creationId xmlns:p14="http://schemas.microsoft.com/office/powerpoint/2010/main" val="4218546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C26EE72F728479819838AE2A89E7E" ma:contentTypeVersion="10" ma:contentTypeDescription="Create a new document." ma:contentTypeScope="" ma:versionID="b8b3b26dded6559a3450a7b34a932c31">
  <xsd:schema xmlns:xsd="http://www.w3.org/2001/XMLSchema" xmlns:xs="http://www.w3.org/2001/XMLSchema" xmlns:p="http://schemas.microsoft.com/office/2006/metadata/properties" xmlns:ns1="http://schemas.microsoft.com/sharepoint/v3" xmlns:ns2="89461f00-0b74-46d7-ba90-7a84aa4e2ee4" xmlns:ns3="0e571ce1-07d3-4480-bf75-fb9c6ac3b3af" targetNamespace="http://schemas.microsoft.com/office/2006/metadata/properties" ma:root="true" ma:fieldsID="124434feb4f7e149dcc8ffcf999c4338" ns1:_="" ns2:_="" ns3:_="">
    <xsd:import namespace="http://schemas.microsoft.com/sharepoint/v3"/>
    <xsd:import namespace="89461f00-0b74-46d7-ba90-7a84aa4e2ee4"/>
    <xsd:import namespace="0e571ce1-07d3-4480-bf75-fb9c6ac3b3af"/>
    <xsd:element name="properties">
      <xsd:complexType>
        <xsd:sequence>
          <xsd:element name="documentManagement">
            <xsd:complexType>
              <xsd:all>
                <xsd:element ref="ns2:_dlc_DocId" minOccurs="0"/>
                <xsd:element ref="ns2:_dlc_DocIdUrl" minOccurs="0"/>
                <xsd:element ref="ns2:_dlc_DocIdPersistId" minOccurs="0"/>
                <xsd:element ref="ns3:Category" minOccurs="0"/>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2"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3"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9461f00-0b74-46d7-ba90-7a84aa4e2ee4"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571ce1-07d3-4480-bf75-fb9c6ac3b3af" elementFormDefault="qualified">
    <xsd:import namespace="http://schemas.microsoft.com/office/2006/documentManagement/types"/>
    <xsd:import namespace="http://schemas.microsoft.com/office/infopath/2007/PartnerControls"/>
    <xsd:element name="Category" ma:index="7" nillable="true" ma:displayName="Category" ma:internalName="Category"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Category xmlns="0e571ce1-07d3-4480-bf75-fb9c6ac3b3af">Financial Management</Category>
    <PublishingExpirationDate xmlns="http://schemas.microsoft.com/sharepoint/v3" xsi:nil="true"/>
    <PublishingStartDate xmlns="http://schemas.microsoft.com/sharepoint/v3" xsi:nil="true"/>
    <_dlc_DocId xmlns="89461f00-0b74-46d7-ba90-7a84aa4e2ee4">NKAHMF2WWKTP-54631402-1868</_dlc_DocId>
    <_dlc_DocIdUrl xmlns="89461f00-0b74-46d7-ba90-7a84aa4e2ee4">
      <Url>https://sharepoint.wwrc.net/VDAproviders/_layouts/15/DocIdRedir.aspx?ID=NKAHMF2WWKTP-54631402-1868</Url>
      <Description>NKAHMF2WWKTP-54631402-1868</Description>
    </_dlc_DocIdUrl>
  </documentManagement>
</p:properties>
</file>

<file path=customXml/itemProps1.xml><?xml version="1.0" encoding="utf-8"?>
<ds:datastoreItem xmlns:ds="http://schemas.openxmlformats.org/officeDocument/2006/customXml" ds:itemID="{E2011E34-2F97-404C-882D-FF21802BFAB2}"/>
</file>

<file path=customXml/itemProps2.xml><?xml version="1.0" encoding="utf-8"?>
<ds:datastoreItem xmlns:ds="http://schemas.openxmlformats.org/officeDocument/2006/customXml" ds:itemID="{6475C445-8C3A-40D6-8345-C950C18A3555}"/>
</file>

<file path=customXml/itemProps3.xml><?xml version="1.0" encoding="utf-8"?>
<ds:datastoreItem xmlns:ds="http://schemas.openxmlformats.org/officeDocument/2006/customXml" ds:itemID="{F4EE49E0-199B-47DE-A019-37A3748C8066}"/>
</file>

<file path=customXml/itemProps4.xml><?xml version="1.0" encoding="utf-8"?>
<ds:datastoreItem xmlns:ds="http://schemas.openxmlformats.org/officeDocument/2006/customXml" ds:itemID="{84B46E72-23C9-498B-B766-EC35EE6338FB}"/>
</file>

<file path=docProps/app.xml><?xml version="1.0" encoding="utf-8"?>
<Properties xmlns="http://schemas.openxmlformats.org/officeDocument/2006/extended-properties" xmlns:vt="http://schemas.openxmlformats.org/officeDocument/2006/docPropsVTypes">
  <TotalTime>1629</TotalTime>
  <Words>1669</Words>
  <Application>Microsoft Office PowerPoint</Application>
  <PresentationFormat>Widescreen</PresentationFormat>
  <Paragraphs>194</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Lato</vt:lpstr>
      <vt:lpstr>Wingdings</vt:lpstr>
      <vt:lpstr>Office Theme</vt:lpstr>
      <vt:lpstr>Governing Boards and Advisory Councils</vt:lpstr>
      <vt:lpstr>Types of Area Agencies on Aging</vt:lpstr>
      <vt:lpstr>Older Americans Act (OAA)</vt:lpstr>
      <vt:lpstr>Types of boards</vt:lpstr>
      <vt:lpstr>Advisory Bodies</vt:lpstr>
      <vt:lpstr>Advisory Council</vt:lpstr>
      <vt:lpstr>Establishing an Advisory  Council</vt:lpstr>
      <vt:lpstr>Representation on the Advisory Council per OAA</vt:lpstr>
      <vt:lpstr>Representation Requirements per CFR</vt:lpstr>
      <vt:lpstr>Additional Information </vt:lpstr>
      <vt:lpstr>Purpose of Advisory Council</vt:lpstr>
      <vt:lpstr>Bylaws</vt:lpstr>
      <vt:lpstr>Bylaw Minimum Requirements </vt:lpstr>
      <vt:lpstr>Bylaw Minimum Requirements </vt:lpstr>
      <vt:lpstr>Governing Board</vt:lpstr>
      <vt:lpstr>Governing Board Membership</vt:lpstr>
      <vt:lpstr>Governing Board Member Legal Responsibility</vt:lpstr>
      <vt:lpstr>Bylaws-Minimum Requirements</vt:lpstr>
      <vt:lpstr>Bylaws</vt:lpstr>
      <vt:lpstr>Governing Board Functions</vt:lpstr>
      <vt:lpstr>Managing the Organization</vt:lpstr>
      <vt:lpstr>Program Planning and Budgeting</vt:lpstr>
      <vt:lpstr>Evaluation of Organizational Effectiveness </vt:lpstr>
      <vt:lpstr>Retention, Supervision and Evaluation of Top Management</vt:lpstr>
      <vt:lpstr>Financial Stewardship</vt:lpstr>
      <vt:lpstr>Maintain the Community Connection</vt:lpstr>
      <vt:lpstr>Board Growth and Development</vt:lpstr>
      <vt:lpstr>Board Liability</vt:lpstr>
      <vt:lpstr>Liability to the Agency</vt:lpstr>
      <vt:lpstr>Liability to Others</vt:lpstr>
      <vt:lpstr>Employment and Discrimination Liability</vt:lpstr>
      <vt:lpstr>Fiduciary Duties Owed to Organizations</vt:lpstr>
      <vt:lpstr>Avoiding Exposure</vt:lpstr>
      <vt:lpstr>Compensation</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Governing Board and Advisory Council</dc:title>
  <dc:creator>Morton, Cassidy (DARS)</dc:creator>
  <cp:lastModifiedBy>Miller, Kathy (DARS)</cp:lastModifiedBy>
  <cp:revision>13</cp:revision>
  <dcterms:created xsi:type="dcterms:W3CDTF">2024-03-19T15:16:27Z</dcterms:created>
  <dcterms:modified xsi:type="dcterms:W3CDTF">2024-05-22T19:08:24Z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0x010100FCDC26EE72F728479819838AE2A89E7E</vt:lpwstr>
  </property>
  <property fmtid="{D5CDD505-2E9C-101B-9397-08002B2CF9AE}" pid="3" name="_dlc_DocIdItemGuid">
    <vt:lpwstr>09a4fe79-3dee-4182-93a1-947a1ea86a9f</vt:lpwstr>
  </property>
</Properties>
</file>